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315" r:id="rId4"/>
    <p:sldId id="321" r:id="rId5"/>
    <p:sldId id="284" r:id="rId6"/>
    <p:sldId id="285" r:id="rId7"/>
    <p:sldId id="288" r:id="rId8"/>
    <p:sldId id="318" r:id="rId9"/>
    <p:sldId id="302" r:id="rId10"/>
    <p:sldId id="258" r:id="rId11"/>
    <p:sldId id="309" r:id="rId12"/>
    <p:sldId id="319" r:id="rId13"/>
    <p:sldId id="296" r:id="rId14"/>
    <p:sldId id="322" r:id="rId15"/>
    <p:sldId id="297" r:id="rId16"/>
    <p:sldId id="292" r:id="rId17"/>
    <p:sldId id="323" r:id="rId18"/>
    <p:sldId id="312" r:id="rId19"/>
    <p:sldId id="301" r:id="rId20"/>
    <p:sldId id="293" r:id="rId21"/>
    <p:sldId id="295" r:id="rId22"/>
    <p:sldId id="270" r:id="rId23"/>
    <p:sldId id="311" r:id="rId24"/>
    <p:sldId id="313" r:id="rId25"/>
    <p:sldId id="314" r:id="rId26"/>
    <p:sldId id="32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CC81F4B-8D15-43AD-B2D3-5A69D962F743}">
          <p14:sldIdLst>
            <p14:sldId id="256"/>
            <p14:sldId id="257"/>
            <p14:sldId id="315"/>
            <p14:sldId id="321"/>
            <p14:sldId id="284"/>
            <p14:sldId id="285"/>
            <p14:sldId id="288"/>
            <p14:sldId id="318"/>
            <p14:sldId id="302"/>
            <p14:sldId id="258"/>
            <p14:sldId id="309"/>
            <p14:sldId id="319"/>
            <p14:sldId id="296"/>
            <p14:sldId id="322"/>
            <p14:sldId id="297"/>
            <p14:sldId id="292"/>
            <p14:sldId id="323"/>
            <p14:sldId id="312"/>
            <p14:sldId id="301"/>
            <p14:sldId id="293"/>
            <p14:sldId id="295"/>
            <p14:sldId id="270"/>
            <p14:sldId id="311"/>
            <p14:sldId id="313"/>
            <p14:sldId id="314"/>
            <p14:sldId id="32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1F1"/>
    <a:srgbClr val="FFFFFF"/>
    <a:srgbClr val="000000"/>
    <a:srgbClr val="FF0000"/>
    <a:srgbClr val="FF4B4B"/>
    <a:srgbClr val="727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4" autoAdjust="0"/>
    <p:restoredTop sz="78456" autoAdjust="0"/>
  </p:normalViewPr>
  <p:slideViewPr>
    <p:cSldViewPr snapToGrid="0">
      <p:cViewPr varScale="1">
        <p:scale>
          <a:sx n="91" d="100"/>
          <a:sy n="91" d="100"/>
        </p:scale>
        <p:origin x="18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98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pgonzalezg\Google%20Drive\UVA_RESEARCH\QUALIFIERS\ploting_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Lbls>
            <c:dLbl>
              <c:idx val="1"/>
              <c:layout>
                <c:manualLayout>
                  <c:x val="-0.1301576362394197"/>
                  <c:y val="0.1567031405448806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8977555081232902"/>
                  <c:y val="-8.641565896147931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5941161211192398"/>
                  <c:y val="-0.1318975847306789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5589640107852"/>
                      <c:h val="0.27944095192596258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0.20875310589356189"/>
                  <c:y val="7.731927380763939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TX</c:v>
                </c:pt>
                <c:pt idx="1">
                  <c:v>Clock Gen</c:v>
                </c:pt>
                <c:pt idx="2">
                  <c:v>AFE</c:v>
                </c:pt>
                <c:pt idx="3">
                  <c:v>Supply Regulation </c:v>
                </c:pt>
                <c:pt idx="4">
                  <c:v>Digital</c:v>
                </c:pt>
              </c:strCache>
            </c:strRef>
          </c:cat>
          <c:val>
            <c:numRef>
              <c:f>Sheet1!$C$2:$C$6</c:f>
              <c:numCache>
                <c:formatCode>0.0</c:formatCode>
                <c:ptCount val="5"/>
                <c:pt idx="0">
                  <c:v>1.0189228529839884</c:v>
                </c:pt>
                <c:pt idx="1">
                  <c:v>14.556040756914118</c:v>
                </c:pt>
                <c:pt idx="2">
                  <c:v>29.112081513828237</c:v>
                </c:pt>
                <c:pt idx="3">
                  <c:v>21.834061135371179</c:v>
                </c:pt>
                <c:pt idx="4">
                  <c:v>33.478893740902471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rgbClr val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Median of error for each fixed point representation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'[ploting_data.xlsx]100 Samples from 0 to limit'!$B$104:$D$104</c:f>
              <c:numCache>
                <c:formatCode>General</c:formatCode>
                <c:ptCount val="3"/>
                <c:pt idx="0">
                  <c:v>13</c:v>
                </c:pt>
                <c:pt idx="1">
                  <c:v>12</c:v>
                </c:pt>
                <c:pt idx="2">
                  <c:v>10</c:v>
                </c:pt>
              </c:numCache>
            </c:numRef>
          </c:xVal>
          <c:yVal>
            <c:numRef>
              <c:f>'[ploting_data.xlsx]100 Samples from 0 to limit'!$B$105:$D$105</c:f>
              <c:numCache>
                <c:formatCode>0.00E+00</c:formatCode>
                <c:ptCount val="3"/>
                <c:pt idx="0">
                  <c:v>2.8850700000000002E-4</c:v>
                </c:pt>
                <c:pt idx="1">
                  <c:v>6.7774100000000004E-4</c:v>
                </c:pt>
                <c:pt idx="2">
                  <c:v>2.00877E-3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32768"/>
        <c:axId val="277016296"/>
      </c:scatterChart>
      <c:valAx>
        <c:axId val="5432768"/>
        <c:scaling>
          <c:orientation val="minMax"/>
          <c:min val="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fractional bits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016296"/>
        <c:crosses val="autoZero"/>
        <c:crossBetween val="midCat"/>
      </c:valAx>
      <c:valAx>
        <c:axId val="277016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Error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32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rgbClr val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101600" dist="63500" dir="8100000" rotWithShape="0">
                  <a:srgbClr val="000000">
                    <a:alpha val="4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3000000"/>
                </a:lightRig>
              </a:scene3d>
              <a:sp3d>
                <a:bevelT h="19050"/>
              </a:sp3d>
            </c:spPr>
          </c:dPt>
          <c:dLbls>
            <c:dLbl>
              <c:idx val="1"/>
              <c:layout>
                <c:manualLayout>
                  <c:x val="-0.1301576362394197"/>
                  <c:y val="0.1567031405448806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8977555081232902"/>
                  <c:y val="-8.641565896147931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5941161211192398"/>
                  <c:y val="-0.1318975847306789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5589640107852"/>
                      <c:h val="0.27944095192596258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0.20875310589356189"/>
                  <c:y val="7.731927380763939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TX</c:v>
                </c:pt>
                <c:pt idx="1">
                  <c:v>Clock Gen</c:v>
                </c:pt>
                <c:pt idx="2">
                  <c:v>AFE</c:v>
                </c:pt>
                <c:pt idx="3">
                  <c:v>Supply Regulation </c:v>
                </c:pt>
                <c:pt idx="4">
                  <c:v>Digital</c:v>
                </c:pt>
              </c:strCache>
            </c:strRef>
          </c:cat>
          <c:val>
            <c:numRef>
              <c:f>Sheet1!$C$2:$C$6</c:f>
              <c:numCache>
                <c:formatCode>0.0</c:formatCode>
                <c:ptCount val="5"/>
                <c:pt idx="0">
                  <c:v>1.0189228529839884</c:v>
                </c:pt>
                <c:pt idx="1">
                  <c:v>14.556040756914118</c:v>
                </c:pt>
                <c:pt idx="2">
                  <c:v>29.112081513828237</c:v>
                </c:pt>
                <c:pt idx="3">
                  <c:v>21.834061135371179</c:v>
                </c:pt>
                <c:pt idx="4">
                  <c:v>33.478893740902471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00"/>
    </a:solidFill>
    <a:ln>
      <a:noFill/>
    </a:ln>
    <a:effectLst/>
  </c:spPr>
  <c:txPr>
    <a:bodyPr/>
    <a:lstStyle/>
    <a:p>
      <a:pPr>
        <a:defRPr b="1">
          <a:solidFill>
            <a:srgbClr val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FF4E2F-3C40-4F9B-96C7-0382CF7966A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645F139-0FD1-4A30-9E75-6AA5C00FAEC2}">
      <dgm:prSet phldrT="[Text]"/>
      <dgm:spPr/>
      <dgm:t>
        <a:bodyPr/>
        <a:lstStyle/>
        <a:p>
          <a:r>
            <a:rPr lang="en-US" dirty="0" smtClean="0"/>
            <a:t>Low Pass Filter</a:t>
          </a:r>
          <a:endParaRPr lang="en-US" dirty="0"/>
        </a:p>
      </dgm:t>
    </dgm:pt>
    <dgm:pt modelId="{D05B0E18-7542-4A06-946F-1E7349CD7F5B}" type="parTrans" cxnId="{B9186BA1-867B-43D3-9BDA-68C45340BB7F}">
      <dgm:prSet/>
      <dgm:spPr/>
      <dgm:t>
        <a:bodyPr/>
        <a:lstStyle/>
        <a:p>
          <a:endParaRPr lang="en-US"/>
        </a:p>
      </dgm:t>
    </dgm:pt>
    <dgm:pt modelId="{A9AB8A61-BC86-44A9-875D-FA0735584C80}" type="sibTrans" cxnId="{B9186BA1-867B-43D3-9BDA-68C45340BB7F}">
      <dgm:prSet/>
      <dgm:spPr/>
      <dgm:t>
        <a:bodyPr/>
        <a:lstStyle/>
        <a:p>
          <a:endParaRPr lang="en-US"/>
        </a:p>
      </dgm:t>
    </dgm:pt>
    <dgm:pt modelId="{131BE8F4-AD89-4846-B486-CF60B85DE9E7}">
      <dgm:prSet phldrT="[Text]"/>
      <dgm:spPr/>
      <dgm:t>
        <a:bodyPr/>
        <a:lstStyle/>
        <a:p>
          <a:r>
            <a:rPr lang="en-US" dirty="0" smtClean="0"/>
            <a:t>Arc Length Transform</a:t>
          </a:r>
          <a:endParaRPr lang="en-US" dirty="0"/>
        </a:p>
      </dgm:t>
    </dgm:pt>
    <dgm:pt modelId="{C7383D5F-4BE5-46BF-8357-51C05B90FDF3}" type="parTrans" cxnId="{8791E4D0-D28F-4B65-BD49-2909B077CBE0}">
      <dgm:prSet/>
      <dgm:spPr/>
      <dgm:t>
        <a:bodyPr/>
        <a:lstStyle/>
        <a:p>
          <a:endParaRPr lang="en-US"/>
        </a:p>
      </dgm:t>
    </dgm:pt>
    <dgm:pt modelId="{F0A567C9-43F5-4BE3-AE45-2D6B5309345D}" type="sibTrans" cxnId="{8791E4D0-D28F-4B65-BD49-2909B077CBE0}">
      <dgm:prSet/>
      <dgm:spPr/>
      <dgm:t>
        <a:bodyPr/>
        <a:lstStyle/>
        <a:p>
          <a:endParaRPr lang="en-US"/>
        </a:p>
      </dgm:t>
    </dgm:pt>
    <dgm:pt modelId="{55BB1284-5BBB-43DD-BB5C-8EA9417ADFAC}">
      <dgm:prSet phldrT="[Text]"/>
      <dgm:spPr/>
      <dgm:t>
        <a:bodyPr/>
        <a:lstStyle/>
        <a:p>
          <a:r>
            <a:rPr lang="en-US" dirty="0" smtClean="0"/>
            <a:t>Adaptive Threshold &amp; Local Search</a:t>
          </a:r>
          <a:endParaRPr lang="en-US" dirty="0"/>
        </a:p>
      </dgm:t>
    </dgm:pt>
    <dgm:pt modelId="{76DF3BB6-7775-4F70-92ED-657BCFB20F82}" type="parTrans" cxnId="{2890DDD0-9609-4B80-B5CB-B6C3205D05F3}">
      <dgm:prSet/>
      <dgm:spPr/>
      <dgm:t>
        <a:bodyPr/>
        <a:lstStyle/>
        <a:p>
          <a:endParaRPr lang="en-US"/>
        </a:p>
      </dgm:t>
    </dgm:pt>
    <dgm:pt modelId="{FED8E8E6-BD4E-45AD-A23D-10B534B17FCE}" type="sibTrans" cxnId="{2890DDD0-9609-4B80-B5CB-B6C3205D05F3}">
      <dgm:prSet/>
      <dgm:spPr/>
      <dgm:t>
        <a:bodyPr/>
        <a:lstStyle/>
        <a:p>
          <a:endParaRPr lang="en-US"/>
        </a:p>
      </dgm:t>
    </dgm:pt>
    <dgm:pt modelId="{6D8B28E1-E06D-4B08-9EA8-6312D3285008}" type="pres">
      <dgm:prSet presAssocID="{4FFF4E2F-3C40-4F9B-96C7-0382CF7966AC}" presName="CompostProcess" presStyleCnt="0">
        <dgm:presLayoutVars>
          <dgm:dir/>
          <dgm:resizeHandles val="exact"/>
        </dgm:presLayoutVars>
      </dgm:prSet>
      <dgm:spPr/>
    </dgm:pt>
    <dgm:pt modelId="{182FF3B6-3A42-400B-8FCA-D2C799AB35F6}" type="pres">
      <dgm:prSet presAssocID="{4FFF4E2F-3C40-4F9B-96C7-0382CF7966AC}" presName="arrow" presStyleLbl="bgShp" presStyleIdx="0" presStyleCnt="1"/>
      <dgm:spPr/>
    </dgm:pt>
    <dgm:pt modelId="{E1FB683A-9328-442A-BB33-0D23C2247C28}" type="pres">
      <dgm:prSet presAssocID="{4FFF4E2F-3C40-4F9B-96C7-0382CF7966AC}" presName="linearProcess" presStyleCnt="0"/>
      <dgm:spPr/>
    </dgm:pt>
    <dgm:pt modelId="{826B2F05-932D-48C7-A417-8A9D25CE4666}" type="pres">
      <dgm:prSet presAssocID="{F645F139-0FD1-4A30-9E75-6AA5C00FAEC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1E3F49-3F17-410C-9BE4-A93323FAF46D}" type="pres">
      <dgm:prSet presAssocID="{A9AB8A61-BC86-44A9-875D-FA0735584C80}" presName="sibTrans" presStyleCnt="0"/>
      <dgm:spPr/>
    </dgm:pt>
    <dgm:pt modelId="{614C68A9-4585-4E11-977C-3EF5AD5D71BE}" type="pres">
      <dgm:prSet presAssocID="{131BE8F4-AD89-4846-B486-CF60B85DE9E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673A61-84B3-409D-9B11-66EBE80D1BDC}" type="pres">
      <dgm:prSet presAssocID="{F0A567C9-43F5-4BE3-AE45-2D6B5309345D}" presName="sibTrans" presStyleCnt="0"/>
      <dgm:spPr/>
    </dgm:pt>
    <dgm:pt modelId="{F8395972-3642-47AB-BCB7-4CEDA8D283BF}" type="pres">
      <dgm:prSet presAssocID="{55BB1284-5BBB-43DD-BB5C-8EA9417ADFA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6AFBCF-CE92-4475-83B4-D68D4D2917FE}" type="presOf" srcId="{55BB1284-5BBB-43DD-BB5C-8EA9417ADFAC}" destId="{F8395972-3642-47AB-BCB7-4CEDA8D283BF}" srcOrd="0" destOrd="0" presId="urn:microsoft.com/office/officeart/2005/8/layout/hProcess9"/>
    <dgm:cxn modelId="{B9186BA1-867B-43D3-9BDA-68C45340BB7F}" srcId="{4FFF4E2F-3C40-4F9B-96C7-0382CF7966AC}" destId="{F645F139-0FD1-4A30-9E75-6AA5C00FAEC2}" srcOrd="0" destOrd="0" parTransId="{D05B0E18-7542-4A06-946F-1E7349CD7F5B}" sibTransId="{A9AB8A61-BC86-44A9-875D-FA0735584C80}"/>
    <dgm:cxn modelId="{7D73EC35-F181-4EE1-9B70-FD2EF84D0DE6}" type="presOf" srcId="{131BE8F4-AD89-4846-B486-CF60B85DE9E7}" destId="{614C68A9-4585-4E11-977C-3EF5AD5D71BE}" srcOrd="0" destOrd="0" presId="urn:microsoft.com/office/officeart/2005/8/layout/hProcess9"/>
    <dgm:cxn modelId="{BDF08788-51A1-44C6-8AD9-34C94230EE98}" type="presOf" srcId="{4FFF4E2F-3C40-4F9B-96C7-0382CF7966AC}" destId="{6D8B28E1-E06D-4B08-9EA8-6312D3285008}" srcOrd="0" destOrd="0" presId="urn:microsoft.com/office/officeart/2005/8/layout/hProcess9"/>
    <dgm:cxn modelId="{102BF3F6-72D3-49D4-9DC5-26C46FDA82DF}" type="presOf" srcId="{F645F139-0FD1-4A30-9E75-6AA5C00FAEC2}" destId="{826B2F05-932D-48C7-A417-8A9D25CE4666}" srcOrd="0" destOrd="0" presId="urn:microsoft.com/office/officeart/2005/8/layout/hProcess9"/>
    <dgm:cxn modelId="{2890DDD0-9609-4B80-B5CB-B6C3205D05F3}" srcId="{4FFF4E2F-3C40-4F9B-96C7-0382CF7966AC}" destId="{55BB1284-5BBB-43DD-BB5C-8EA9417ADFAC}" srcOrd="2" destOrd="0" parTransId="{76DF3BB6-7775-4F70-92ED-657BCFB20F82}" sibTransId="{FED8E8E6-BD4E-45AD-A23D-10B534B17FCE}"/>
    <dgm:cxn modelId="{8791E4D0-D28F-4B65-BD49-2909B077CBE0}" srcId="{4FFF4E2F-3C40-4F9B-96C7-0382CF7966AC}" destId="{131BE8F4-AD89-4846-B486-CF60B85DE9E7}" srcOrd="1" destOrd="0" parTransId="{C7383D5F-4BE5-46BF-8357-51C05B90FDF3}" sibTransId="{F0A567C9-43F5-4BE3-AE45-2D6B5309345D}"/>
    <dgm:cxn modelId="{D5A3255E-5A4A-48F8-9548-6C8F27F8DEDD}" type="presParOf" srcId="{6D8B28E1-E06D-4B08-9EA8-6312D3285008}" destId="{182FF3B6-3A42-400B-8FCA-D2C799AB35F6}" srcOrd="0" destOrd="0" presId="urn:microsoft.com/office/officeart/2005/8/layout/hProcess9"/>
    <dgm:cxn modelId="{7CFCA5E8-1700-41E5-BA5A-5BABEAB59546}" type="presParOf" srcId="{6D8B28E1-E06D-4B08-9EA8-6312D3285008}" destId="{E1FB683A-9328-442A-BB33-0D23C2247C28}" srcOrd="1" destOrd="0" presId="urn:microsoft.com/office/officeart/2005/8/layout/hProcess9"/>
    <dgm:cxn modelId="{54832EE0-4C04-42DE-90A1-8F6872FACB07}" type="presParOf" srcId="{E1FB683A-9328-442A-BB33-0D23C2247C28}" destId="{826B2F05-932D-48C7-A417-8A9D25CE4666}" srcOrd="0" destOrd="0" presId="urn:microsoft.com/office/officeart/2005/8/layout/hProcess9"/>
    <dgm:cxn modelId="{46BDF809-DD75-4AE8-8FE1-2007EF50D9B4}" type="presParOf" srcId="{E1FB683A-9328-442A-BB33-0D23C2247C28}" destId="{491E3F49-3F17-410C-9BE4-A93323FAF46D}" srcOrd="1" destOrd="0" presId="urn:microsoft.com/office/officeart/2005/8/layout/hProcess9"/>
    <dgm:cxn modelId="{B4AFC086-4D50-4DCB-9FC4-D1C081A56D97}" type="presParOf" srcId="{E1FB683A-9328-442A-BB33-0D23C2247C28}" destId="{614C68A9-4585-4E11-977C-3EF5AD5D71BE}" srcOrd="2" destOrd="0" presId="urn:microsoft.com/office/officeart/2005/8/layout/hProcess9"/>
    <dgm:cxn modelId="{EC660DA9-9ACD-4B16-ABC8-20F7DFA49866}" type="presParOf" srcId="{E1FB683A-9328-442A-BB33-0D23C2247C28}" destId="{9D673A61-84B3-409D-9B11-66EBE80D1BDC}" srcOrd="3" destOrd="0" presId="urn:microsoft.com/office/officeart/2005/8/layout/hProcess9"/>
    <dgm:cxn modelId="{F08C9067-D58F-48FB-BF1E-8E70C129C884}" type="presParOf" srcId="{E1FB683A-9328-442A-BB33-0D23C2247C28}" destId="{F8395972-3642-47AB-BCB7-4CEDA8D283B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2FF3B6-3A42-400B-8FCA-D2C799AB35F6}">
      <dsp:nvSpPr>
        <dsp:cNvPr id="0" name=""/>
        <dsp:cNvSpPr/>
      </dsp:nvSpPr>
      <dsp:spPr>
        <a:xfrm>
          <a:off x="530975" y="0"/>
          <a:ext cx="6017722" cy="50196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B2F05-932D-48C7-A417-8A9D25CE4666}">
      <dsp:nvSpPr>
        <dsp:cNvPr id="0" name=""/>
        <dsp:cNvSpPr/>
      </dsp:nvSpPr>
      <dsp:spPr>
        <a:xfrm>
          <a:off x="7605" y="1505902"/>
          <a:ext cx="2278769" cy="2007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Low Pass Filter</a:t>
          </a:r>
          <a:endParaRPr lang="en-US" sz="2900" kern="1200" dirty="0"/>
        </a:p>
      </dsp:txBody>
      <dsp:txXfrm>
        <a:off x="105621" y="1603918"/>
        <a:ext cx="2082737" cy="1811838"/>
      </dsp:txXfrm>
    </dsp:sp>
    <dsp:sp modelId="{614C68A9-4585-4E11-977C-3EF5AD5D71BE}">
      <dsp:nvSpPr>
        <dsp:cNvPr id="0" name=""/>
        <dsp:cNvSpPr/>
      </dsp:nvSpPr>
      <dsp:spPr>
        <a:xfrm>
          <a:off x="2400451" y="1505902"/>
          <a:ext cx="2278769" cy="2007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Arc Length Transform</a:t>
          </a:r>
          <a:endParaRPr lang="en-US" sz="2900" kern="1200" dirty="0"/>
        </a:p>
      </dsp:txBody>
      <dsp:txXfrm>
        <a:off x="2498467" y="1603918"/>
        <a:ext cx="2082737" cy="1811838"/>
      </dsp:txXfrm>
    </dsp:sp>
    <dsp:sp modelId="{F8395972-3642-47AB-BCB7-4CEDA8D283BF}">
      <dsp:nvSpPr>
        <dsp:cNvPr id="0" name=""/>
        <dsp:cNvSpPr/>
      </dsp:nvSpPr>
      <dsp:spPr>
        <a:xfrm>
          <a:off x="4793298" y="1505902"/>
          <a:ext cx="2278769" cy="2007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Adaptive Threshold &amp; Local Search</a:t>
          </a:r>
          <a:endParaRPr lang="en-US" sz="2900" kern="1200" dirty="0"/>
        </a:p>
      </dsp:txBody>
      <dsp:txXfrm>
        <a:off x="4891314" y="1603918"/>
        <a:ext cx="2082737" cy="18118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</a:t>
            </a:r>
            <a:r>
              <a:rPr lang="en-US" baseline="0" dirty="0" smtClean="0"/>
              <a:t> afternoon my name is Patricia Gonzalez and I will talk about a CORDIC implementation for a battery-less Body Sensor Node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859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0752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129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941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33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7829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870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77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56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913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543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31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41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463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064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617D-9907-4192-AFBC-8114D576F200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A1CE-C29B-4E05-9A0E-B9FF2B5D7926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BFA61-18A9-4342-9C10-97ED305B754C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806" y="0"/>
            <a:ext cx="8292193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100CF-53F6-458F-8111-18BFC723700E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470806" y="6416675"/>
            <a:ext cx="381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9024D-731E-475D-9C4F-FC7FF9597536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808" y="-7620"/>
            <a:ext cx="829219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3D15-DF19-4D79-A9F7-D1F984130EB0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" y="6438900"/>
            <a:ext cx="381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806" y="1523"/>
            <a:ext cx="829219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C2C03-A51B-4BA9-A736-83C810BBCAD9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70806" y="6416675"/>
            <a:ext cx="381000" cy="365125"/>
          </a:xfrm>
          <a:noFill/>
        </p:spPr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970" y="0"/>
            <a:ext cx="828402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5621A-0725-4F21-ADE5-B1D7C3EE45DB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40870" y="6419850"/>
            <a:ext cx="381000" cy="365125"/>
          </a:xfrm>
        </p:spPr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4C7C-E1F5-4733-80BE-DAB909708032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57200" y="6435725"/>
            <a:ext cx="381000" cy="365125"/>
          </a:xfrm>
        </p:spPr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2CA93D-7B8A-4AF4-A418-A4D6E9E6B086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438150" y="6438900"/>
            <a:ext cx="381000" cy="365125"/>
          </a:xfrm>
        </p:spPr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A530-DF49-4134-9B97-29075E5EC38C}" type="datetime1">
              <a:rPr lang="en-US" smtClean="0"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9100" y="6454775"/>
            <a:ext cx="381000" cy="365125"/>
          </a:xfrm>
        </p:spPr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2E1181D-0EB7-44B3-A2B7-8CA21CF231FE}" type="datetime1">
              <a:rPr lang="en-US" smtClean="0"/>
              <a:t>1/27/2015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3.png"/><Relationship Id="rId2" Type="http://schemas.openxmlformats.org/officeDocument/2006/relationships/image" Target="../media/image19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chart" Target="../charts/chart3.xml"/><Relationship Id="rId10" Type="http://schemas.openxmlformats.org/officeDocument/2006/relationships/image" Target="../media/image10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CORDIC Implementation for a battery-less Body sensor Node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L. Patricia Gonzalez G.</a:t>
            </a:r>
          </a:p>
          <a:p>
            <a:r>
              <a:rPr lang="en-US" dirty="0" smtClean="0"/>
              <a:t>Dept. of Electrical Engineering, University of Virginia</a:t>
            </a:r>
          </a:p>
          <a:p>
            <a:r>
              <a:rPr lang="en-US" dirty="0" smtClean="0"/>
              <a:t>January 20, 2015 </a:t>
            </a: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CORDIC: Shifter and Adders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0" name="Group 69"/>
          <p:cNvGrpSpPr/>
          <p:nvPr/>
        </p:nvGrpSpPr>
        <p:grpSpPr>
          <a:xfrm>
            <a:off x="1034989" y="1702154"/>
            <a:ext cx="6010217" cy="4687364"/>
            <a:chOff x="999093" y="99750"/>
            <a:chExt cx="8154148" cy="6071411"/>
          </a:xfrm>
        </p:grpSpPr>
        <p:sp>
          <p:nvSpPr>
            <p:cNvPr id="71" name="Flowchart: Manual Operation 70"/>
            <p:cNvSpPr/>
            <p:nvPr/>
          </p:nvSpPr>
          <p:spPr>
            <a:xfrm>
              <a:off x="1122243" y="1027635"/>
              <a:ext cx="2269530" cy="504850"/>
            </a:xfrm>
            <a:prstGeom prst="flowChartManualOperation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Multiplexer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753870" y="2624422"/>
              <a:ext cx="1006522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rgbClr val="000000"/>
                  </a:solidFill>
                </a:rPr>
                <a:t>&gt;&gt;</a:t>
              </a:r>
              <a:endParaRPr lang="en-US" sz="2800" b="1" dirty="0">
                <a:solidFill>
                  <a:srgbClr val="000000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739583" y="1796253"/>
              <a:ext cx="1034971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 smtClean="0">
                  <a:solidFill>
                    <a:srgbClr val="000000"/>
                  </a:solidFill>
                </a:rPr>
                <a:t>Xreg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 flipV="1">
              <a:off x="1753870" y="2131743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1753870" y="2032227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1768156" y="3604991"/>
              <a:ext cx="975439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rgbClr val="000000"/>
                  </a:solidFill>
                </a:rPr>
                <a:t>+/-</a:t>
              </a:r>
              <a:endParaRPr lang="en-US" sz="2800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/>
                <p:cNvSpPr txBox="1"/>
                <p:nvPr/>
              </p:nvSpPr>
              <p:spPr>
                <a:xfrm>
                  <a:off x="2276847" y="99751"/>
                  <a:ext cx="499127" cy="358789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TextBox 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6847" y="99751"/>
                  <a:ext cx="499127" cy="35878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8" name="Elbow Connector 77"/>
            <p:cNvCxnSpPr>
              <a:stCxn id="71" idx="2"/>
              <a:endCxn id="73" idx="0"/>
            </p:cNvCxnSpPr>
            <p:nvPr/>
          </p:nvCxnSpPr>
          <p:spPr>
            <a:xfrm rot="16200000" flipH="1">
              <a:off x="2125154" y="1664338"/>
              <a:ext cx="263768" cy="61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79" name="Elbow Connector 78"/>
            <p:cNvCxnSpPr>
              <a:stCxn id="73" idx="2"/>
              <a:endCxn id="72" idx="0"/>
            </p:cNvCxnSpPr>
            <p:nvPr/>
          </p:nvCxnSpPr>
          <p:spPr>
            <a:xfrm rot="16200000" flipH="1">
              <a:off x="2078990" y="2446281"/>
              <a:ext cx="356220" cy="62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80" name="Elbow Connector 79"/>
            <p:cNvCxnSpPr>
              <a:stCxn id="72" idx="2"/>
              <a:endCxn id="76" idx="0"/>
            </p:cNvCxnSpPr>
            <p:nvPr/>
          </p:nvCxnSpPr>
          <p:spPr>
            <a:xfrm rot="5400000">
              <a:off x="2002194" y="3350054"/>
              <a:ext cx="508620" cy="1255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81" name="Elbow Connector 80"/>
            <p:cNvCxnSpPr>
              <a:stCxn id="77" idx="2"/>
            </p:cNvCxnSpPr>
            <p:nvPr/>
          </p:nvCxnSpPr>
          <p:spPr>
            <a:xfrm rot="16200000" flipH="1">
              <a:off x="2249815" y="735135"/>
              <a:ext cx="553851" cy="661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/>
                <p:cNvSpPr txBox="1"/>
                <p:nvPr/>
              </p:nvSpPr>
              <p:spPr>
                <a:xfrm>
                  <a:off x="3038046" y="2302179"/>
                  <a:ext cx="413128" cy="3587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82" name="TextBox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8046" y="2302179"/>
                  <a:ext cx="413128" cy="35878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2000" r="-4000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" name="Flowchart: Manual Operation 82"/>
            <p:cNvSpPr/>
            <p:nvPr/>
          </p:nvSpPr>
          <p:spPr>
            <a:xfrm>
              <a:off x="3832998" y="1027634"/>
              <a:ext cx="2269530" cy="504850"/>
            </a:xfrm>
            <a:prstGeom prst="flowChartManualOperation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Multiplexer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464625" y="2624421"/>
              <a:ext cx="1006522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rgbClr val="000000"/>
                  </a:solidFill>
                </a:rPr>
                <a:t>&gt;&gt;</a:t>
              </a:r>
              <a:endParaRPr lang="en-US" sz="2800" b="1" dirty="0">
                <a:solidFill>
                  <a:srgbClr val="000000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450338" y="1796252"/>
              <a:ext cx="1034971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>
                  <a:solidFill>
                    <a:srgbClr val="000000"/>
                  </a:solidFill>
                </a:rPr>
                <a:t>Y</a:t>
              </a:r>
              <a:r>
                <a:rPr lang="en-US" sz="1200" b="1" dirty="0" err="1" smtClean="0">
                  <a:solidFill>
                    <a:srgbClr val="000000"/>
                  </a:solidFill>
                </a:rPr>
                <a:t>reg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>
            <a:xfrm flipV="1">
              <a:off x="4464625" y="2131742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 flipV="1">
              <a:off x="4464625" y="2032226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88" name="Rectangle 87"/>
            <p:cNvSpPr/>
            <p:nvPr/>
          </p:nvSpPr>
          <p:spPr>
            <a:xfrm>
              <a:off x="4478911" y="3604990"/>
              <a:ext cx="975439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rgbClr val="000000"/>
                  </a:solidFill>
                </a:rPr>
                <a:t>+/-</a:t>
              </a:r>
              <a:endParaRPr lang="en-US" sz="2800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/>
                <p:cNvSpPr txBox="1"/>
                <p:nvPr/>
              </p:nvSpPr>
              <p:spPr>
                <a:xfrm>
                  <a:off x="4757584" y="99750"/>
                  <a:ext cx="408778" cy="358789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89" name="TextBox 8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7584" y="99750"/>
                  <a:ext cx="408778" cy="35878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0" name="Elbow Connector 89"/>
            <p:cNvCxnSpPr>
              <a:stCxn id="83" idx="2"/>
              <a:endCxn id="85" idx="0"/>
            </p:cNvCxnSpPr>
            <p:nvPr/>
          </p:nvCxnSpPr>
          <p:spPr>
            <a:xfrm rot="16200000" flipH="1">
              <a:off x="4835909" y="1664337"/>
              <a:ext cx="263768" cy="61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91" name="Elbow Connector 90"/>
            <p:cNvCxnSpPr>
              <a:stCxn id="85" idx="2"/>
              <a:endCxn id="84" idx="0"/>
            </p:cNvCxnSpPr>
            <p:nvPr/>
          </p:nvCxnSpPr>
          <p:spPr>
            <a:xfrm rot="16200000" flipH="1">
              <a:off x="4789745" y="2446280"/>
              <a:ext cx="356220" cy="62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92" name="Elbow Connector 91"/>
            <p:cNvCxnSpPr>
              <a:stCxn id="84" idx="2"/>
              <a:endCxn id="88" idx="0"/>
            </p:cNvCxnSpPr>
            <p:nvPr/>
          </p:nvCxnSpPr>
          <p:spPr>
            <a:xfrm rot="5400000">
              <a:off x="4712949" y="3350053"/>
              <a:ext cx="508620" cy="1255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93" name="Elbow Connector 92"/>
            <p:cNvCxnSpPr>
              <a:stCxn id="89" idx="2"/>
              <a:endCxn id="83" idx="0"/>
            </p:cNvCxnSpPr>
            <p:nvPr/>
          </p:nvCxnSpPr>
          <p:spPr>
            <a:xfrm rot="16200000" flipH="1">
              <a:off x="4680322" y="740190"/>
              <a:ext cx="569095" cy="5790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/>
                <p:cNvSpPr txBox="1"/>
                <p:nvPr/>
              </p:nvSpPr>
              <p:spPr>
                <a:xfrm>
                  <a:off x="3887355" y="2311942"/>
                  <a:ext cx="419652" cy="3587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94" name="TextBox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7355" y="2311942"/>
                  <a:ext cx="419652" cy="35878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608" r="-3922" b="-239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/>
                <p:cNvSpPr txBox="1"/>
                <p:nvPr/>
              </p:nvSpPr>
              <p:spPr>
                <a:xfrm>
                  <a:off x="1889672" y="5812372"/>
                  <a:ext cx="721951" cy="3587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95" name="TextBox 9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9672" y="5812372"/>
                  <a:ext cx="721951" cy="35878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0227" r="-4545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/>
                <p:cNvSpPr txBox="1"/>
                <p:nvPr/>
              </p:nvSpPr>
              <p:spPr>
                <a:xfrm>
                  <a:off x="4604469" y="5812372"/>
                  <a:ext cx="715428" cy="3587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96" name="TextBox 9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4469" y="5812372"/>
                  <a:ext cx="715428" cy="35878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5814" r="-5814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Elbow Connector 96"/>
            <p:cNvCxnSpPr>
              <a:stCxn id="76" idx="2"/>
              <a:endCxn id="95" idx="0"/>
            </p:cNvCxnSpPr>
            <p:nvPr/>
          </p:nvCxnSpPr>
          <p:spPr>
            <a:xfrm rot="5400000">
              <a:off x="1385546" y="4942041"/>
              <a:ext cx="1735433" cy="5229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lbow Connector 97"/>
            <p:cNvCxnSpPr>
              <a:stCxn id="88" idx="2"/>
              <a:endCxn id="96" idx="0"/>
            </p:cNvCxnSpPr>
            <p:nvPr/>
          </p:nvCxnSpPr>
          <p:spPr>
            <a:xfrm rot="5400000">
              <a:off x="4096691" y="4942431"/>
              <a:ext cx="1735433" cy="4447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Oval 98"/>
            <p:cNvSpPr/>
            <p:nvPr/>
          </p:nvSpPr>
          <p:spPr>
            <a:xfrm>
              <a:off x="2144767" y="5425474"/>
              <a:ext cx="230255" cy="21544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00" name="Oval 99"/>
            <p:cNvSpPr/>
            <p:nvPr/>
          </p:nvSpPr>
          <p:spPr>
            <a:xfrm>
              <a:off x="4819644" y="4412310"/>
              <a:ext cx="230255" cy="21544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1073777" y="3645357"/>
                  <a:ext cx="434876" cy="358789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3777" y="3645357"/>
                  <a:ext cx="434876" cy="35878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2" name="Elbow Connector 101"/>
            <p:cNvCxnSpPr>
              <a:stCxn id="101" idx="3"/>
              <a:endCxn id="76" idx="1"/>
            </p:cNvCxnSpPr>
            <p:nvPr/>
          </p:nvCxnSpPr>
          <p:spPr>
            <a:xfrm>
              <a:off x="1508653" y="3824753"/>
              <a:ext cx="259503" cy="16214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" name="TextBox 102"/>
                <p:cNvSpPr txBox="1"/>
                <p:nvPr/>
              </p:nvSpPr>
              <p:spPr>
                <a:xfrm>
                  <a:off x="5759920" y="3645357"/>
                  <a:ext cx="434876" cy="358789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03" name="TextBox 10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9920" y="3645357"/>
                  <a:ext cx="434876" cy="35878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4" name="Elbow Connector 103"/>
            <p:cNvCxnSpPr/>
            <p:nvPr/>
          </p:nvCxnSpPr>
          <p:spPr>
            <a:xfrm>
              <a:off x="2791544" y="1936642"/>
              <a:ext cx="1704357" cy="1808737"/>
            </a:xfrm>
            <a:prstGeom prst="bentConnector3">
              <a:avLst>
                <a:gd name="adj1" fmla="val 44411"/>
              </a:avLst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Elbow Connector 104"/>
            <p:cNvCxnSpPr>
              <a:stCxn id="85" idx="1"/>
              <a:endCxn id="76" idx="3"/>
            </p:cNvCxnSpPr>
            <p:nvPr/>
          </p:nvCxnSpPr>
          <p:spPr>
            <a:xfrm rot="10800000" flipV="1">
              <a:off x="2743596" y="2032226"/>
              <a:ext cx="1706743" cy="1808739"/>
            </a:xfrm>
            <a:prstGeom prst="bentConnector3">
              <a:avLst>
                <a:gd name="adj1" fmla="val 36606"/>
              </a:avLst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Elbow Connector 105"/>
            <p:cNvCxnSpPr>
              <a:stCxn id="103" idx="1"/>
              <a:endCxn id="88" idx="3"/>
            </p:cNvCxnSpPr>
            <p:nvPr/>
          </p:nvCxnSpPr>
          <p:spPr>
            <a:xfrm rot="10800000" flipV="1">
              <a:off x="5454350" y="3824751"/>
              <a:ext cx="305570" cy="16213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Flowchart: Manual Operation 106"/>
            <p:cNvSpPr/>
            <p:nvPr/>
          </p:nvSpPr>
          <p:spPr>
            <a:xfrm>
              <a:off x="6600705" y="1922985"/>
              <a:ext cx="1550164" cy="504850"/>
            </a:xfrm>
            <a:prstGeom prst="flowChartManualOperation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700" b="1" dirty="0" smtClean="0">
                  <a:solidFill>
                    <a:srgbClr val="000000"/>
                  </a:solidFill>
                </a:rPr>
                <a:t>Multiplexer</a:t>
              </a:r>
              <a:endParaRPr lang="en-US" sz="700" b="1" dirty="0">
                <a:solidFill>
                  <a:srgbClr val="000000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961742" y="2717003"/>
              <a:ext cx="838246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 smtClean="0">
                  <a:solidFill>
                    <a:srgbClr val="000000"/>
                  </a:solidFill>
                </a:rPr>
                <a:t>Zreg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>
            <a:xfrm flipV="1">
              <a:off x="6958478" y="3052495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 flipV="1">
              <a:off x="6958478" y="2952977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111" name="Rectangle 110"/>
            <p:cNvSpPr/>
            <p:nvPr/>
          </p:nvSpPr>
          <p:spPr>
            <a:xfrm>
              <a:off x="7241776" y="3691261"/>
              <a:ext cx="975439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rgbClr val="000000"/>
                  </a:solidFill>
                </a:rPr>
                <a:t>+/-</a:t>
              </a:r>
              <a:endParaRPr lang="en-US" sz="2800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/>
                <p:cNvSpPr txBox="1"/>
                <p:nvPr/>
              </p:nvSpPr>
              <p:spPr>
                <a:xfrm>
                  <a:off x="7474613" y="1012799"/>
                  <a:ext cx="382680" cy="358789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12" name="TextBox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74613" y="1012799"/>
                  <a:ext cx="382680" cy="35878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3" name="Elbow Connector 112"/>
            <p:cNvCxnSpPr>
              <a:stCxn id="107" idx="2"/>
              <a:endCxn id="108" idx="0"/>
            </p:cNvCxnSpPr>
            <p:nvPr/>
          </p:nvCxnSpPr>
          <p:spPr>
            <a:xfrm rot="16200000" flipH="1">
              <a:off x="7233742" y="2569880"/>
              <a:ext cx="289168" cy="5078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14" name="Elbow Connector 113"/>
            <p:cNvCxnSpPr/>
            <p:nvPr/>
          </p:nvCxnSpPr>
          <p:spPr>
            <a:xfrm rot="5400000">
              <a:off x="7145614" y="3436324"/>
              <a:ext cx="508620" cy="1255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5" name="TextBox 114"/>
                <p:cNvSpPr txBox="1"/>
                <p:nvPr/>
              </p:nvSpPr>
              <p:spPr>
                <a:xfrm>
                  <a:off x="7359740" y="5688835"/>
                  <a:ext cx="695853" cy="3587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15" name="TextBox 1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9740" y="5688835"/>
                  <a:ext cx="695853" cy="35878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5952" r="-5952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6" name="Elbow Connector 115"/>
            <p:cNvCxnSpPr>
              <a:stCxn id="111" idx="2"/>
              <a:endCxn id="115" idx="0"/>
            </p:cNvCxnSpPr>
            <p:nvPr/>
          </p:nvCxnSpPr>
          <p:spPr>
            <a:xfrm rot="5400000">
              <a:off x="6955769" y="4915109"/>
              <a:ext cx="1525626" cy="21828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/>
                <p:cNvSpPr txBox="1"/>
                <p:nvPr/>
              </p:nvSpPr>
              <p:spPr>
                <a:xfrm>
                  <a:off x="6587290" y="3725884"/>
                  <a:ext cx="434876" cy="358789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17" name="TextBox 1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7290" y="3725884"/>
                  <a:ext cx="434876" cy="35878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Rectangle 117"/>
                <p:cNvSpPr/>
                <p:nvPr/>
              </p:nvSpPr>
              <p:spPr>
                <a:xfrm>
                  <a:off x="7876189" y="2738721"/>
                  <a:ext cx="1277052" cy="35878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𝐚𝐫𝐜𝐭𝐚𝐧</m:t>
                        </m:r>
                        <m:sSup>
                          <m:sSupPr>
                            <m:ctrlP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en-US" sz="1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</m:sSup>
                      </m:oMath>
                    </m:oMathPara>
                  </a14:m>
                  <a:endParaRPr lang="en-US" sz="12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18" name="Rectangle 1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6189" y="2738721"/>
                  <a:ext cx="1277052" cy="35878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9" name="Straight Arrow Connector 118"/>
            <p:cNvCxnSpPr>
              <a:stCxn id="112" idx="2"/>
            </p:cNvCxnSpPr>
            <p:nvPr/>
          </p:nvCxnSpPr>
          <p:spPr>
            <a:xfrm>
              <a:off x="7665953" y="1371588"/>
              <a:ext cx="35095" cy="551397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>
              <a:stCxn id="100" idx="2"/>
            </p:cNvCxnSpPr>
            <p:nvPr/>
          </p:nvCxnSpPr>
          <p:spPr>
            <a:xfrm flipH="1">
              <a:off x="999093" y="4520032"/>
              <a:ext cx="3820551" cy="5665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999093" y="530637"/>
              <a:ext cx="0" cy="4046045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999093" y="530636"/>
              <a:ext cx="802313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1787121" y="530636"/>
              <a:ext cx="7142" cy="481759"/>
            </a:xfrm>
            <a:prstGeom prst="line">
              <a:avLst/>
            </a:prstGeom>
            <a:ln w="28575">
              <a:solidFill>
                <a:srgbClr val="0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6357048" y="530637"/>
              <a:ext cx="0" cy="4983067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5631564" y="517936"/>
              <a:ext cx="13315" cy="531916"/>
            </a:xfrm>
            <a:prstGeom prst="line">
              <a:avLst/>
            </a:prstGeom>
            <a:ln w="28575">
              <a:solidFill>
                <a:srgbClr val="0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5636605" y="530858"/>
              <a:ext cx="720443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H="1">
              <a:off x="2408273" y="5513704"/>
              <a:ext cx="3948775" cy="8175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Elbow Connector 127"/>
            <p:cNvCxnSpPr>
              <a:stCxn id="118" idx="2"/>
              <a:endCxn id="111" idx="3"/>
            </p:cNvCxnSpPr>
            <p:nvPr/>
          </p:nvCxnSpPr>
          <p:spPr>
            <a:xfrm rot="5400000">
              <a:off x="7951103" y="3363623"/>
              <a:ext cx="829725" cy="297500"/>
            </a:xfrm>
            <a:prstGeom prst="bentConnector2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H="1">
              <a:off x="6519839" y="5485366"/>
              <a:ext cx="1209658" cy="218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V="1">
              <a:off x="6523003" y="1443688"/>
              <a:ext cx="0" cy="40460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>
              <a:off x="6519839" y="1443686"/>
              <a:ext cx="65834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7159283" y="1443686"/>
              <a:ext cx="7142" cy="481759"/>
            </a:xfrm>
            <a:prstGeom prst="line">
              <a:avLst/>
            </a:prstGeom>
            <a:ln w="28575">
              <a:solidFill>
                <a:srgbClr val="0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/>
            <p:cNvCxnSpPr>
              <a:stCxn id="117" idx="3"/>
              <a:endCxn id="111" idx="1"/>
            </p:cNvCxnSpPr>
            <p:nvPr/>
          </p:nvCxnSpPr>
          <p:spPr>
            <a:xfrm>
              <a:off x="7022165" y="3905280"/>
              <a:ext cx="219610" cy="21956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5884641" y="1397823"/>
                <a:ext cx="319132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400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r>
                        <a:rPr lang="en-US" sz="2400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  <m:sup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4641" y="1397823"/>
                <a:ext cx="3191323" cy="461665"/>
              </a:xfrm>
              <a:prstGeom prst="rect">
                <a:avLst/>
              </a:prstGeom>
              <a:blipFill rotWithShape="0">
                <a:blip r:embed="rId15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5891053" y="985666"/>
                <a:ext cx="318491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400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r>
                        <a:rPr lang="en-US" sz="2400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  <m:sup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1053" y="985666"/>
                <a:ext cx="3184911" cy="461665"/>
              </a:xfrm>
              <a:prstGeom prst="rect">
                <a:avLst/>
              </a:prstGeom>
              <a:blipFill rotWithShape="0">
                <a:blip r:embed="rId16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362950" y="985667"/>
            <a:ext cx="713014" cy="87382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/>
              <p:cNvSpPr/>
              <p:nvPr/>
            </p:nvSpPr>
            <p:spPr>
              <a:xfrm>
                <a:off x="5995799" y="1840653"/>
                <a:ext cx="21407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sub>
                    </m:sSub>
                    <m:r>
                      <a:rPr lang="en-US" sz="2400" b="1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400" b="1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7" name="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5799" y="1840653"/>
                <a:ext cx="2140714" cy="461665"/>
              </a:xfrm>
              <a:prstGeom prst="rect">
                <a:avLst/>
              </a:prstGeom>
              <a:blipFill rotWithShape="0">
                <a:blip r:embed="rId17"/>
                <a:stretch>
                  <a:fillRect r="-1425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76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CORDIC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Re-use the data path to calculate 11 functions.</a:t>
            </a:r>
          </a:p>
          <a:p>
            <a:r>
              <a:rPr lang="en-US" dirty="0" smtClean="0"/>
              <a:t>Increment the convergence range.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187639" y="3314701"/>
            <a:ext cx="3899103" cy="3024962"/>
            <a:chOff x="999093" y="99752"/>
            <a:chExt cx="8196406" cy="5954978"/>
          </a:xfrm>
        </p:grpSpPr>
        <p:sp>
          <p:nvSpPr>
            <p:cNvPr id="7" name="Flowchart: Manual Operation 6"/>
            <p:cNvSpPr/>
            <p:nvPr/>
          </p:nvSpPr>
          <p:spPr>
            <a:xfrm>
              <a:off x="1122243" y="1027635"/>
              <a:ext cx="2269530" cy="504850"/>
            </a:xfrm>
            <a:prstGeom prst="flowChartManualOperation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700" b="1" dirty="0" smtClean="0">
                  <a:solidFill>
                    <a:srgbClr val="000000"/>
                  </a:solidFill>
                </a:rPr>
                <a:t>Multiplexer</a:t>
              </a:r>
              <a:endParaRPr lang="en-US" sz="700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753870" y="2624422"/>
              <a:ext cx="1006522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&gt;&gt;</a:t>
              </a:r>
              <a:endParaRPr lang="en-US" sz="1050" b="1" dirty="0">
                <a:solidFill>
                  <a:srgbClr val="00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739583" y="1796253"/>
              <a:ext cx="1034971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700" b="1" dirty="0" err="1" smtClean="0">
                  <a:solidFill>
                    <a:srgbClr val="000000"/>
                  </a:solidFill>
                </a:rPr>
                <a:t>Xreg</a:t>
              </a:r>
              <a:endParaRPr lang="en-US" sz="7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1753870" y="2131743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1753870" y="2032227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1768156" y="3604991"/>
              <a:ext cx="975439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+/-</a:t>
              </a:r>
              <a:endParaRPr lang="en-US" sz="1050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276847" y="99752"/>
                  <a:ext cx="499127" cy="24235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6847" y="99752"/>
                  <a:ext cx="499127" cy="242358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Elbow Connector 13"/>
            <p:cNvCxnSpPr>
              <a:stCxn id="7" idx="2"/>
              <a:endCxn id="9" idx="0"/>
            </p:cNvCxnSpPr>
            <p:nvPr/>
          </p:nvCxnSpPr>
          <p:spPr>
            <a:xfrm rot="16200000" flipH="1">
              <a:off x="2125154" y="1664338"/>
              <a:ext cx="263768" cy="61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5" name="Elbow Connector 14"/>
            <p:cNvCxnSpPr>
              <a:stCxn id="9" idx="2"/>
              <a:endCxn id="8" idx="0"/>
            </p:cNvCxnSpPr>
            <p:nvPr/>
          </p:nvCxnSpPr>
          <p:spPr>
            <a:xfrm rot="16200000" flipH="1">
              <a:off x="2078990" y="2446281"/>
              <a:ext cx="356220" cy="62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6" name="Elbow Connector 15"/>
            <p:cNvCxnSpPr>
              <a:stCxn id="8" idx="2"/>
              <a:endCxn id="12" idx="0"/>
            </p:cNvCxnSpPr>
            <p:nvPr/>
          </p:nvCxnSpPr>
          <p:spPr>
            <a:xfrm rot="5400000">
              <a:off x="2002194" y="3350054"/>
              <a:ext cx="508620" cy="1255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7" name="Elbow Connector 16"/>
            <p:cNvCxnSpPr>
              <a:stCxn id="13" idx="2"/>
            </p:cNvCxnSpPr>
            <p:nvPr/>
          </p:nvCxnSpPr>
          <p:spPr>
            <a:xfrm rot="16200000" flipH="1">
              <a:off x="2191613" y="676909"/>
              <a:ext cx="670253" cy="656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3038046" y="2302179"/>
                  <a:ext cx="281843" cy="24235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8046" y="2302179"/>
                  <a:ext cx="281843" cy="242358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9091" r="-9091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Flowchart: Manual Operation 18"/>
            <p:cNvSpPr/>
            <p:nvPr/>
          </p:nvSpPr>
          <p:spPr>
            <a:xfrm>
              <a:off x="3832998" y="1027634"/>
              <a:ext cx="2269530" cy="504850"/>
            </a:xfrm>
            <a:prstGeom prst="flowChartManualOperation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700" b="1" dirty="0" smtClean="0">
                  <a:solidFill>
                    <a:srgbClr val="000000"/>
                  </a:solidFill>
                </a:rPr>
                <a:t>Multiplexer</a:t>
              </a:r>
              <a:endParaRPr lang="en-US" sz="700" b="1" dirty="0">
                <a:solidFill>
                  <a:srgbClr val="00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64625" y="2624421"/>
              <a:ext cx="1006522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&gt;&gt;</a:t>
              </a:r>
              <a:endParaRPr lang="en-US" sz="1050" b="1" dirty="0">
                <a:solidFill>
                  <a:srgbClr val="000000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450338" y="1796252"/>
              <a:ext cx="1034971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700" b="1" dirty="0" err="1">
                  <a:solidFill>
                    <a:srgbClr val="000000"/>
                  </a:solidFill>
                </a:rPr>
                <a:t>Y</a:t>
              </a:r>
              <a:r>
                <a:rPr lang="en-US" sz="700" b="1" dirty="0" err="1" smtClean="0">
                  <a:solidFill>
                    <a:srgbClr val="000000"/>
                  </a:solidFill>
                </a:rPr>
                <a:t>reg</a:t>
              </a:r>
              <a:endParaRPr lang="en-US" sz="7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4464625" y="2131742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4464625" y="2032226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4478911" y="3604990"/>
              <a:ext cx="975439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+/-</a:t>
              </a:r>
              <a:endParaRPr lang="en-US" sz="1050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818603" y="128322"/>
                  <a:ext cx="278473" cy="24235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8603" y="128322"/>
                  <a:ext cx="278473" cy="24235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Elbow Connector 25"/>
            <p:cNvCxnSpPr>
              <a:stCxn id="19" idx="2"/>
              <a:endCxn id="21" idx="0"/>
            </p:cNvCxnSpPr>
            <p:nvPr/>
          </p:nvCxnSpPr>
          <p:spPr>
            <a:xfrm rot="16200000" flipH="1">
              <a:off x="4835909" y="1664337"/>
              <a:ext cx="263768" cy="61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7" name="Elbow Connector 26"/>
            <p:cNvCxnSpPr>
              <a:stCxn id="21" idx="2"/>
              <a:endCxn id="20" idx="0"/>
            </p:cNvCxnSpPr>
            <p:nvPr/>
          </p:nvCxnSpPr>
          <p:spPr>
            <a:xfrm rot="16200000" flipH="1">
              <a:off x="4789745" y="2446280"/>
              <a:ext cx="356220" cy="62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8" name="Elbow Connector 27"/>
            <p:cNvCxnSpPr>
              <a:stCxn id="20" idx="2"/>
              <a:endCxn id="24" idx="0"/>
            </p:cNvCxnSpPr>
            <p:nvPr/>
          </p:nvCxnSpPr>
          <p:spPr>
            <a:xfrm rot="5400000">
              <a:off x="4712949" y="3350053"/>
              <a:ext cx="508620" cy="1255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9" name="Elbow Connector 28"/>
            <p:cNvCxnSpPr>
              <a:stCxn id="25" idx="2"/>
              <a:endCxn id="19" idx="0"/>
            </p:cNvCxnSpPr>
            <p:nvPr/>
          </p:nvCxnSpPr>
          <p:spPr>
            <a:xfrm rot="16200000" flipH="1">
              <a:off x="4634324" y="694194"/>
              <a:ext cx="656954" cy="9924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887355" y="2311943"/>
                  <a:ext cx="285212" cy="24235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7355" y="2311943"/>
                  <a:ext cx="285212" cy="242358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7391" r="-4348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2011712" y="5812372"/>
                  <a:ext cx="494134" cy="24235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1712" y="5812372"/>
                  <a:ext cx="494134" cy="242358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3158" r="-5263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4726509" y="5812372"/>
                  <a:ext cx="490764" cy="24235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6509" y="5812372"/>
                  <a:ext cx="490764" cy="242358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7895" r="-5263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Elbow Connector 32"/>
            <p:cNvCxnSpPr>
              <a:stCxn id="12" idx="2"/>
              <a:endCxn id="31" idx="0"/>
            </p:cNvCxnSpPr>
            <p:nvPr/>
          </p:nvCxnSpPr>
          <p:spPr>
            <a:xfrm rot="16200000" flipH="1">
              <a:off x="1389612" y="4943202"/>
              <a:ext cx="1735432" cy="2903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>
              <a:stCxn id="24" idx="2"/>
              <a:endCxn id="32" idx="0"/>
            </p:cNvCxnSpPr>
            <p:nvPr/>
          </p:nvCxnSpPr>
          <p:spPr>
            <a:xfrm rot="16200000" flipH="1">
              <a:off x="4101546" y="4942023"/>
              <a:ext cx="1735432" cy="5262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2144767" y="5425474"/>
              <a:ext cx="230255" cy="21544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36" name="Oval 35"/>
            <p:cNvSpPr/>
            <p:nvPr/>
          </p:nvSpPr>
          <p:spPr>
            <a:xfrm>
              <a:off x="4819644" y="4412310"/>
              <a:ext cx="230255" cy="21544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1073777" y="3720361"/>
                  <a:ext cx="295321" cy="24235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3777" y="3720361"/>
                  <a:ext cx="295321" cy="242358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Elbow Connector 37"/>
            <p:cNvCxnSpPr>
              <a:stCxn id="37" idx="3"/>
              <a:endCxn id="12" idx="1"/>
            </p:cNvCxnSpPr>
            <p:nvPr/>
          </p:nvCxnSpPr>
          <p:spPr>
            <a:xfrm flipV="1">
              <a:off x="1369099" y="3840966"/>
              <a:ext cx="399057" cy="575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5807975" y="3705360"/>
                  <a:ext cx="295321" cy="24235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7975" y="3705360"/>
                  <a:ext cx="295321" cy="242358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Elbow Connector 39"/>
            <p:cNvCxnSpPr/>
            <p:nvPr/>
          </p:nvCxnSpPr>
          <p:spPr>
            <a:xfrm>
              <a:off x="2791544" y="1936642"/>
              <a:ext cx="1704357" cy="1808737"/>
            </a:xfrm>
            <a:prstGeom prst="bentConnector3">
              <a:avLst>
                <a:gd name="adj1" fmla="val 44411"/>
              </a:avLst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21" idx="1"/>
              <a:endCxn id="12" idx="3"/>
            </p:cNvCxnSpPr>
            <p:nvPr/>
          </p:nvCxnSpPr>
          <p:spPr>
            <a:xfrm rot="10800000" flipV="1">
              <a:off x="2743596" y="2032226"/>
              <a:ext cx="1706743" cy="1808739"/>
            </a:xfrm>
            <a:prstGeom prst="bentConnector3">
              <a:avLst>
                <a:gd name="adj1" fmla="val 36606"/>
              </a:avLst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>
              <a:stCxn id="39" idx="1"/>
              <a:endCxn id="24" idx="3"/>
            </p:cNvCxnSpPr>
            <p:nvPr/>
          </p:nvCxnSpPr>
          <p:spPr>
            <a:xfrm rot="10800000" flipV="1">
              <a:off x="5454352" y="3826540"/>
              <a:ext cx="353626" cy="14426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Manual Operation 42"/>
            <p:cNvSpPr/>
            <p:nvPr/>
          </p:nvSpPr>
          <p:spPr>
            <a:xfrm>
              <a:off x="6600705" y="1922985"/>
              <a:ext cx="1550164" cy="504850"/>
            </a:xfrm>
            <a:prstGeom prst="flowChartManualOperation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400" b="1" dirty="0" smtClean="0">
                  <a:solidFill>
                    <a:srgbClr val="000000"/>
                  </a:solidFill>
                </a:rPr>
                <a:t>Multiplexer</a:t>
              </a:r>
              <a:endParaRPr lang="en-US" sz="400" b="1" dirty="0">
                <a:solidFill>
                  <a:srgbClr val="000000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961742" y="2717003"/>
              <a:ext cx="838246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700" b="1" dirty="0" err="1" smtClean="0">
                  <a:solidFill>
                    <a:srgbClr val="000000"/>
                  </a:solidFill>
                </a:rPr>
                <a:t>Zreg</a:t>
              </a:r>
              <a:endParaRPr lang="en-US" sz="7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V="1">
              <a:off x="6958478" y="3052495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6958478" y="2952977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7241776" y="3691261"/>
              <a:ext cx="975439" cy="471949"/>
            </a:xfrm>
            <a:prstGeom prst="rect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+/-</a:t>
              </a:r>
              <a:endParaRPr lang="en-US" sz="1050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7554706" y="1012798"/>
                  <a:ext cx="261626" cy="24235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4706" y="1012798"/>
                  <a:ext cx="261626" cy="242358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9" name="Elbow Connector 48"/>
            <p:cNvCxnSpPr>
              <a:stCxn id="43" idx="2"/>
              <a:endCxn id="44" idx="0"/>
            </p:cNvCxnSpPr>
            <p:nvPr/>
          </p:nvCxnSpPr>
          <p:spPr>
            <a:xfrm rot="16200000" flipH="1">
              <a:off x="7233742" y="2569880"/>
              <a:ext cx="289168" cy="5078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0" name="Elbow Connector 49"/>
            <p:cNvCxnSpPr/>
            <p:nvPr/>
          </p:nvCxnSpPr>
          <p:spPr>
            <a:xfrm rot="5400000">
              <a:off x="7145614" y="3436324"/>
              <a:ext cx="508620" cy="1255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7481781" y="5688836"/>
                  <a:ext cx="477288" cy="24235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1781" y="5688836"/>
                  <a:ext cx="477288" cy="24235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8108" r="-5405" b="-190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Elbow Connector 51"/>
            <p:cNvCxnSpPr>
              <a:stCxn id="47" idx="2"/>
              <a:endCxn id="51" idx="0"/>
            </p:cNvCxnSpPr>
            <p:nvPr/>
          </p:nvCxnSpPr>
          <p:spPr>
            <a:xfrm rot="5400000">
              <a:off x="6962149" y="4921486"/>
              <a:ext cx="1525625" cy="9073"/>
            </a:xfrm>
            <a:prstGeom prst="bentConnector3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6587291" y="3725885"/>
                  <a:ext cx="295321" cy="24235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US" sz="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oMath>
                    </m:oMathPara>
                  </a14:m>
                  <a:endParaRPr lang="en-US" sz="8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7291" y="3725885"/>
                  <a:ext cx="295321" cy="242358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  <a:ln w="2857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7876188" y="2738722"/>
                  <a:ext cx="1319311" cy="3938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7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𝐚𝐫𝐜𝐭𝐚𝐧</m:t>
                        </m:r>
                        <m:sSup>
                          <m:sSupPr>
                            <m:ctrlPr>
                              <a:rPr lang="en-US" sz="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en-US" sz="7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7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</m:sSup>
                      </m:oMath>
                    </m:oMathPara>
                  </a14:m>
                  <a:endParaRPr lang="en-US" sz="7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6188" y="2738722"/>
                  <a:ext cx="1319311" cy="393831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/>
            <p:cNvCxnSpPr>
              <a:stCxn id="48" idx="2"/>
            </p:cNvCxnSpPr>
            <p:nvPr/>
          </p:nvCxnSpPr>
          <p:spPr>
            <a:xfrm>
              <a:off x="7685519" y="1255156"/>
              <a:ext cx="34906" cy="681486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36" idx="2"/>
            </p:cNvCxnSpPr>
            <p:nvPr/>
          </p:nvCxnSpPr>
          <p:spPr>
            <a:xfrm flipH="1">
              <a:off x="999093" y="4520032"/>
              <a:ext cx="3820551" cy="5665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999093" y="530637"/>
              <a:ext cx="0" cy="4046045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999093" y="530636"/>
              <a:ext cx="802313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787121" y="530636"/>
              <a:ext cx="7142" cy="481759"/>
            </a:xfrm>
            <a:prstGeom prst="line">
              <a:avLst/>
            </a:prstGeom>
            <a:ln w="28575">
              <a:solidFill>
                <a:srgbClr val="0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6357048" y="530637"/>
              <a:ext cx="0" cy="4983067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631564" y="517936"/>
              <a:ext cx="13315" cy="531916"/>
            </a:xfrm>
            <a:prstGeom prst="line">
              <a:avLst/>
            </a:prstGeom>
            <a:ln w="28575">
              <a:solidFill>
                <a:srgbClr val="0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636605" y="530858"/>
              <a:ext cx="720443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2408273" y="5513704"/>
              <a:ext cx="3948775" cy="8175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lbow Connector 63"/>
            <p:cNvCxnSpPr>
              <a:stCxn id="54" idx="2"/>
              <a:endCxn id="47" idx="3"/>
            </p:cNvCxnSpPr>
            <p:nvPr/>
          </p:nvCxnSpPr>
          <p:spPr>
            <a:xfrm rot="5400000">
              <a:off x="7979189" y="3370580"/>
              <a:ext cx="794684" cy="318628"/>
            </a:xfrm>
            <a:prstGeom prst="bentConnector2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6519839" y="5485366"/>
              <a:ext cx="1209658" cy="218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6523003" y="1443688"/>
              <a:ext cx="0" cy="40460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19839" y="1443686"/>
              <a:ext cx="65834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7159283" y="1443686"/>
              <a:ext cx="7142" cy="481759"/>
            </a:xfrm>
            <a:prstGeom prst="line">
              <a:avLst/>
            </a:prstGeom>
            <a:ln w="28575">
              <a:solidFill>
                <a:srgbClr val="0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53" idx="3"/>
              <a:endCxn id="47" idx="1"/>
            </p:cNvCxnSpPr>
            <p:nvPr/>
          </p:nvCxnSpPr>
          <p:spPr>
            <a:xfrm>
              <a:off x="6882612" y="3847065"/>
              <a:ext cx="359165" cy="80172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683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The BSN Challenges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CORDIC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</a:rPr>
              <a:t>CORDIC Modifications</a:t>
            </a:r>
          </a:p>
          <a:p>
            <a:pPr lvl="2"/>
            <a:r>
              <a:rPr lang="en-US" sz="2800" dirty="0" smtClean="0">
                <a:solidFill>
                  <a:srgbClr val="FF0000"/>
                </a:solidFill>
              </a:rPr>
              <a:t>Data Path Re-use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Increment the Range of Convergence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Results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01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Path Re-use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08349" y="1316925"/>
                <a:ext cx="7467600" cy="4419600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 smtClean="0">
                    <a:solidFill>
                      <a:srgbClr val="000000"/>
                    </a:solidFill>
                  </a:rPr>
                  <a:t>Coordinates :</a:t>
                </a:r>
              </a:p>
              <a:p>
                <a:pPr lvl="1"/>
                <a:r>
                  <a:rPr lang="en-US" sz="2000" dirty="0" smtClean="0">
                    <a:solidFill>
                      <a:srgbClr val="000000"/>
                    </a:solidFill>
                  </a:rPr>
                  <a:t>Circular  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sin</m:t>
                    </m:r>
                    <m:d>
                      <m:d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cos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⁡(</m:t>
                    </m:r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arctan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⁡(</m:t>
                    </m:r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x</m:t>
                            </m:r>
                          </m:e>
                          <m:sup>
                            <m:r>
                              <a:rPr lang="en-US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y</m:t>
                            </m:r>
                          </m:e>
                          <m:sup>
                            <m:r>
                              <a:rPr lang="en-US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sz="2000" dirty="0">
                  <a:solidFill>
                    <a:srgbClr val="000000"/>
                  </a:solidFill>
                </a:endParaRPr>
              </a:p>
              <a:p>
                <a:pPr lvl="1"/>
                <a:endParaRPr lang="en-US" sz="2000" dirty="0" smtClean="0">
                  <a:solidFill>
                    <a:srgbClr val="000000"/>
                  </a:solidFill>
                </a:endParaRPr>
              </a:p>
              <a:p>
                <a:pPr lvl="1"/>
                <a:r>
                  <a:rPr lang="en-US" sz="2000" dirty="0" smtClean="0">
                    <a:solidFill>
                      <a:srgbClr val="000000"/>
                    </a:solidFill>
                  </a:rPr>
                  <a:t>Hyperbolic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inh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⁡(</m:t>
                    </m:r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cosh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⁡(</m:t>
                    </m:r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arctanh</m:t>
                    </m:r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⁡(</m:t>
                    </m:r>
                    <m:f>
                      <m:fPr>
                        <m:type m:val="skw"/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den>
                    </m:f>
                    <m: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ln</m:t>
                    </m:r>
                    <m:d>
                      <m:d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sz="2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e>
                    </m:rad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 </a:t>
                </a:r>
                <a:endParaRPr lang="en-US" sz="2000" dirty="0">
                  <a:solidFill>
                    <a:srgbClr val="000000"/>
                  </a:solidFill>
                </a:endParaRPr>
              </a:p>
              <a:p>
                <a:pPr lvl="1"/>
                <a:endParaRPr lang="en-US" sz="2000" dirty="0" smtClean="0">
                  <a:solidFill>
                    <a:srgbClr val="000000"/>
                  </a:solidFill>
                </a:endParaRPr>
              </a:p>
              <a:p>
                <a:pPr lvl="1"/>
                <a:r>
                  <a:rPr lang="en-US" sz="2000" dirty="0" smtClean="0">
                    <a:solidFill>
                      <a:srgbClr val="000000"/>
                    </a:solidFill>
                  </a:rPr>
                  <a:t>Linear :  multiplication, division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8349" y="1316925"/>
                <a:ext cx="7467600" cy="4419600"/>
              </a:xfrm>
              <a:blipFill rotWithShape="0">
                <a:blip r:embed="rId3"/>
                <a:stretch>
                  <a:fillRect l="-1796" t="-1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865039" y="4085022"/>
                <a:ext cx="58336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039" y="4085022"/>
                <a:ext cx="583365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Arrow 12"/>
          <p:cNvSpPr/>
          <p:nvPr/>
        </p:nvSpPr>
        <p:spPr>
          <a:xfrm>
            <a:off x="4582997" y="4209393"/>
            <a:ext cx="681644" cy="3975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-980903" y="3237596"/>
            <a:ext cx="10120305" cy="5174133"/>
            <a:chOff x="-980903" y="3237596"/>
            <a:chExt cx="10120305" cy="5174133"/>
          </a:xfrm>
        </p:grpSpPr>
        <p:sp>
          <p:nvSpPr>
            <p:cNvPr id="16" name="TextBox 15"/>
            <p:cNvSpPr txBox="1"/>
            <p:nvPr/>
          </p:nvSpPr>
          <p:spPr>
            <a:xfrm>
              <a:off x="3220113" y="6033765"/>
              <a:ext cx="306494" cy="400110"/>
            </a:xfrm>
            <a:prstGeom prst="rect">
              <a:avLst/>
            </a:prstGeom>
            <a:noFill/>
            <a:ln w="762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y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-980903" y="4422370"/>
              <a:ext cx="4330389" cy="3989359"/>
            </a:xfrm>
            <a:prstGeom prst="ellipse">
              <a:avLst/>
            </a:prstGeom>
            <a:noFill/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1107412" y="4805776"/>
              <a:ext cx="1336052" cy="1620445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353114" y="4408188"/>
              <a:ext cx="2041" cy="2058081"/>
            </a:xfrm>
            <a:prstGeom prst="line">
              <a:avLst/>
            </a:prstGeom>
            <a:ln w="571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3373269" y="5016850"/>
              <a:ext cx="4156363" cy="2707899"/>
            </a:xfrm>
            <a:prstGeom prst="ellipse">
              <a:avLst/>
            </a:prstGeom>
            <a:noFill/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1096015" y="4805776"/>
              <a:ext cx="2253471" cy="1628100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1100151" y="5636029"/>
              <a:ext cx="2601784" cy="781221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5515063" y="4422370"/>
              <a:ext cx="2917701" cy="1811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884631" y="6457604"/>
              <a:ext cx="3083907" cy="4963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567055" y="6033765"/>
              <a:ext cx="2572347" cy="823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46760" y="3997427"/>
              <a:ext cx="234289" cy="1811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-9525" y="4408188"/>
              <a:ext cx="849993" cy="39758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43197" y="3334945"/>
              <a:ext cx="3305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00"/>
                  </a:solidFill>
                </a:rPr>
                <a:t>y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780562" y="5909134"/>
              <a:ext cx="325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1080656" y="6422293"/>
              <a:ext cx="5187190" cy="13806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1118496" y="3237596"/>
              <a:ext cx="2220" cy="317945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5005826"/>
                  </p:ext>
                </p:extLst>
              </p:nvPr>
            </p:nvGraphicFramePr>
            <p:xfrm>
              <a:off x="5871871" y="3629915"/>
              <a:ext cx="3061797" cy="169164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061797"/>
                  </a:tblGrid>
                  <a:tr h="559518">
                    <a:tc>
                      <a:txBody>
                        <a:bodyPr/>
                        <a:lstStyle/>
                        <a:p>
                          <a:pPr marL="0" marR="0" indent="0" algn="just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3200" smtClean="0">
                                    <a:ln>
                                      <a:solidFill>
                                        <a:sysClr val="windowText" lastClr="000000"/>
                                      </a:solidFill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𝑎𝑟𝑐𝑡𝑎𝑛</m:t>
                                </m:r>
                                <m:sSup>
                                  <m:sSupPr>
                                    <m:ctrlPr>
                                      <a:rPr lang="en-US" sz="3200" i="1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320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b="1" i="0" smtClean="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𝐧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3200" dirty="0">
                            <a:ln>
                              <a:solidFill>
                                <a:sysClr val="windowText" lastClr="000000"/>
                              </a:solidFill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59518">
                    <a:tc>
                      <a:txBody>
                        <a:bodyPr/>
                        <a:lstStyle/>
                        <a:p>
                          <a:pPr marL="0" marR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3200" i="1" smtClean="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𝑡𝑎𝑛h</m:t>
                                    </m:r>
                                  </m:e>
                                  <m:sup>
                                    <m:r>
                                      <a:rPr lang="en-US" sz="320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3200" i="1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320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b="1" i="0" smtClean="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𝐧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3200" dirty="0">
                            <a:ln>
                              <a:solidFill>
                                <a:sysClr val="windowText" lastClr="000000"/>
                              </a:solidFill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561201">
                    <a:tc>
                      <a:txBody>
                        <a:bodyPr/>
                        <a:lstStyle/>
                        <a:p>
                          <a:pPr marL="0" marR="0" indent="0" algn="just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3200" i="1" smtClean="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20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320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200" b="1" i="0" smtClean="0">
                                        <a:ln>
                                          <a:solidFill>
                                            <a:sysClr val="windowText" lastClr="000000"/>
                                          </a:solidFill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𝐧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3200" dirty="0">
                            <a:ln>
                              <a:solidFill>
                                <a:sysClr val="windowText" lastClr="000000"/>
                              </a:solidFill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5005826"/>
                  </p:ext>
                </p:extLst>
              </p:nvPr>
            </p:nvGraphicFramePr>
            <p:xfrm>
              <a:off x="5871871" y="3629915"/>
              <a:ext cx="3061797" cy="169164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061797"/>
                  </a:tblGrid>
                  <a:tr h="563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99" t="-1075" r="-398" b="-202151"/>
                          </a:stretch>
                        </a:blipFill>
                      </a:tcPr>
                    </a:tc>
                  </a:tr>
                  <a:tr h="563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99" t="-102174" r="-398" b="-104348"/>
                          </a:stretch>
                        </a:blipFill>
                      </a:tcPr>
                    </a:tc>
                  </a:tr>
                  <a:tr h="563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5"/>
                          <a:stretch>
                            <a:fillRect l="-199" t="-200000" r="-398" b="-322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56" name="Straight Connector 55"/>
          <p:cNvCxnSpPr>
            <a:stCxn id="46" idx="0"/>
            <a:endCxn id="46" idx="2"/>
          </p:cNvCxnSpPr>
          <p:nvPr/>
        </p:nvCxnSpPr>
        <p:spPr>
          <a:xfrm>
            <a:off x="415472" y="4408188"/>
            <a:ext cx="0" cy="397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986637" y="5967111"/>
            <a:ext cx="25165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Walther,  1971. A Unified algorithm for elementary functions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25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BSN Challenges</a:t>
            </a:r>
          </a:p>
          <a:p>
            <a:r>
              <a:rPr lang="en-US" sz="4000" dirty="0" smtClean="0"/>
              <a:t>CORDIC</a:t>
            </a:r>
          </a:p>
          <a:p>
            <a:pPr lvl="1"/>
            <a:r>
              <a:rPr lang="en-US" sz="2800" dirty="0" smtClean="0"/>
              <a:t>CORDIC Modifications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Data Path Re-use</a:t>
            </a:r>
          </a:p>
          <a:p>
            <a:pPr lvl="2"/>
            <a:r>
              <a:rPr lang="en-US" sz="2800" dirty="0" smtClean="0">
                <a:solidFill>
                  <a:srgbClr val="FF0000"/>
                </a:solidFill>
              </a:rPr>
              <a:t>Increment the Range of Convergence</a:t>
            </a:r>
          </a:p>
          <a:p>
            <a:r>
              <a:rPr lang="en-US" sz="4000" dirty="0" smtClean="0"/>
              <a:t>Results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29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Increase the range of convergence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solidFill>
                  <a:srgbClr val="000000"/>
                </a:solidFill>
              </a:rPr>
              <a:t>Extra iterations.</a:t>
            </a:r>
          </a:p>
          <a:p>
            <a:r>
              <a:rPr lang="en-US" sz="3800" dirty="0" smtClean="0">
                <a:solidFill>
                  <a:srgbClr val="000000"/>
                </a:solidFill>
              </a:rPr>
              <a:t>Adjust the binary point</a:t>
            </a:r>
          </a:p>
          <a:p>
            <a:pPr lvl="1"/>
            <a:endParaRPr lang="en-US" sz="2800" dirty="0" smtClean="0"/>
          </a:p>
          <a:p>
            <a:pPr lvl="1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5493613"/>
                  </p:ext>
                </p:extLst>
              </p:nvPr>
            </p:nvGraphicFramePr>
            <p:xfrm>
              <a:off x="1909415" y="3561194"/>
              <a:ext cx="3462846" cy="110229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50811"/>
                    <a:gridCol w="2312035"/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</a:rPr>
                            <a:t>Operation</a:t>
                          </a:r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</a:rPr>
                            <a:t>Conventional CORDIC</a:t>
                          </a:r>
                          <a:endParaRPr lang="en-US" sz="1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8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𝟎𝟐𝟔𝟕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𝟑𝟑𝟗</m:t>
                                </m:r>
                              </m:oMath>
                            </m:oMathPara>
                          </a14:m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𝐥𝐧</m:t>
                                </m:r>
                                <m:d>
                                  <m:dPr>
                                    <m:ctrlPr>
                                      <a:rPr lang="en-US" sz="18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𝟏𝟎𝟔𝟖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𝟗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𝟑𝟓</m:t>
                                </m:r>
                              </m:oMath>
                            </m:oMathPara>
                          </a14:m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𝐞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𝟕𝟒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𝟕𝟒</m:t>
                                </m:r>
                              </m:oMath>
                            </m:oMathPara>
                          </a14:m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5493613"/>
                  </p:ext>
                </p:extLst>
              </p:nvPr>
            </p:nvGraphicFramePr>
            <p:xfrm>
              <a:off x="1909415" y="3561194"/>
              <a:ext cx="3462846" cy="110229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50811"/>
                    <a:gridCol w="2312035"/>
                  </a:tblGrid>
                  <a:tr h="27432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</a:rPr>
                            <a:t>Operation</a:t>
                          </a:r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000000"/>
                              </a:solidFill>
                              <a:effectLst/>
                            </a:rPr>
                            <a:t>Conventional CORDIC</a:t>
                          </a:r>
                          <a:endParaRPr lang="en-US" sz="18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7933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29" t="-126087" r="-202116" b="-206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0000" t="-126087" r="-526" b="-206522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29" t="-226087" r="-202116" b="-106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0000" t="-226087" r="-526" b="-106522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29" t="-333333" r="-202116" b="-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0000" t="-333333" r="-526" b="-8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9469481"/>
                  </p:ext>
                </p:extLst>
              </p:nvPr>
            </p:nvGraphicFramePr>
            <p:xfrm>
              <a:off x="5365865" y="3557107"/>
              <a:ext cx="2530983" cy="10972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530983"/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</a:rPr>
                            <a:t>Proposed Enhancements</a:t>
                          </a:r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𝟎𝟎𝟎𝟗𝟕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𝟐𝟎</m:t>
                                </m:r>
                              </m:oMath>
                            </m:oMathPara>
                          </a14:m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5117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𝟎𝟎𝟏𝟎𝟏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𝟑𝟏</m:t>
                                </m:r>
                              </m:oMath>
                            </m:oMathPara>
                          </a14:m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𝟒𝟒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𝟒𝟒</m:t>
                                </m:r>
                              </m:oMath>
                            </m:oMathPara>
                          </a14:m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9469481"/>
                  </p:ext>
                </p:extLst>
              </p:nvPr>
            </p:nvGraphicFramePr>
            <p:xfrm>
              <a:off x="5365865" y="3557107"/>
              <a:ext cx="2530983" cy="10972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530983"/>
                  </a:tblGrid>
                  <a:tr h="27432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</a:rPr>
                            <a:t>Proposed Enhancements</a:t>
                          </a:r>
                          <a:endParaRPr lang="en-US" sz="18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240" t="-123913" r="-481" b="-204348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240" t="-228889" r="-481" b="-108889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4"/>
                          <a:stretch>
                            <a:fillRect l="-240" t="-328889" r="-481" b="-8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282141" y="4781035"/>
                <a:ext cx="1842309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𝟏𝟑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0000"/>
                    </a:solidFill>
                  </a:rPr>
                  <a:t> 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141" y="4781035"/>
                <a:ext cx="1842309" cy="381515"/>
              </a:xfrm>
              <a:prstGeom prst="rect">
                <a:avLst/>
              </a:prstGeom>
              <a:blipFill rotWithShape="0">
                <a:blip r:embed="rId5"/>
                <a:stretch>
                  <a:fillRect l="-660" t="-634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6265661" y="4764410"/>
                <a:ext cx="753669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𝟏𝟎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5661" y="4764410"/>
                <a:ext cx="753669" cy="381515"/>
              </a:xfrm>
              <a:prstGeom prst="rect">
                <a:avLst/>
              </a:prstGeom>
              <a:blipFill rotWithShape="0">
                <a:blip r:embed="rId6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535759" y="5162550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1,2,3,…,n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1279" y="516255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-3,-2,-1,1,2,3,…,n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97214" y="5585164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00"/>
                </a:solidFill>
              </a:rPr>
              <a:t>Xiaobo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Hu, 1991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2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 vs. Range Tradeoff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979074" y="1370694"/>
                <a:ext cx="3440429" cy="13636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rgbClr val="000000"/>
                    </a:solidFill>
                  </a:rPr>
                  <a:t>Fixed Number representation: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𝟏𝟑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0000"/>
                    </a:solidFill>
                  </a:rPr>
                  <a:t>  </a:t>
                </a:r>
                <a:endParaRPr lang="en-US" sz="2000" b="1" dirty="0" smtClean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US" sz="2000" b="1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endParaRPr lang="en-US" sz="2000" b="1" dirty="0" smtClean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2000" b="1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𝟏𝟎</m:t>
                        </m:r>
                      </m:sub>
                    </m:sSub>
                  </m:oMath>
                </a14:m>
                <a:endParaRPr lang="en-US" sz="2000" b="1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074" y="1370694"/>
                <a:ext cx="3440429" cy="1363643"/>
              </a:xfrm>
              <a:prstGeom prst="rect">
                <a:avLst/>
              </a:prstGeom>
              <a:blipFill rotWithShape="0">
                <a:blip r:embed="rId2"/>
                <a:stretch>
                  <a:fillRect l="-1596" t="-2679" r="-1241"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8552344"/>
              </p:ext>
            </p:extLst>
          </p:nvPr>
        </p:nvGraphicFramePr>
        <p:xfrm>
          <a:off x="1504603" y="2734337"/>
          <a:ext cx="6558741" cy="3761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592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The BSN Challenges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CORDIC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</a:rPr>
              <a:t>CORDIC Modifications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Data Path Re-use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Increment the Range of Convergence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Results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21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Flowchart: Manual Operation 8"/>
          <p:cNvSpPr/>
          <p:nvPr/>
        </p:nvSpPr>
        <p:spPr>
          <a:xfrm>
            <a:off x="1177877" y="2050978"/>
            <a:ext cx="1890518" cy="420744"/>
          </a:xfrm>
          <a:prstGeom prst="flowChartManualOperation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Multiplexer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04022" y="3381746"/>
            <a:ext cx="838433" cy="393324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&gt;&gt;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92121" y="2691547"/>
            <a:ext cx="862131" cy="393324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rgbClr val="000000"/>
                </a:solidFill>
              </a:rPr>
              <a:t>Xreg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704022" y="2888208"/>
            <a:ext cx="188944" cy="183961"/>
            <a:chOff x="4884490" y="5394504"/>
            <a:chExt cx="226824" cy="220735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4884490" y="5494020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4884490" y="5394504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1715922" y="4198955"/>
            <a:ext cx="812541" cy="393324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+/-</a:t>
            </a:r>
            <a:endParaRPr lang="en-US" sz="3200" b="1" dirty="0">
              <a:solidFill>
                <a:srgbClr val="000000"/>
              </a:solidFill>
            </a:endParaRPr>
          </a:p>
        </p:txBody>
      </p:sp>
      <p:cxnSp>
        <p:nvCxnSpPr>
          <p:cNvPr id="28" name="Elbow Connector 27"/>
          <p:cNvCxnSpPr>
            <a:stCxn id="9" idx="2"/>
            <a:endCxn id="13" idx="0"/>
          </p:cNvCxnSpPr>
          <p:nvPr/>
        </p:nvCxnSpPr>
        <p:spPr>
          <a:xfrm rot="16200000" flipH="1">
            <a:off x="2013248" y="2581608"/>
            <a:ext cx="219825" cy="51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30" name="Elbow Connector 29"/>
          <p:cNvCxnSpPr>
            <a:stCxn id="13" idx="2"/>
            <a:endCxn id="11" idx="0"/>
          </p:cNvCxnSpPr>
          <p:nvPr/>
        </p:nvCxnSpPr>
        <p:spPr>
          <a:xfrm rot="16200000" flipH="1">
            <a:off x="1974775" y="3233282"/>
            <a:ext cx="296875" cy="52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32" name="Elbow Connector 31"/>
          <p:cNvCxnSpPr>
            <a:stCxn id="11" idx="2"/>
            <a:endCxn id="24" idx="0"/>
          </p:cNvCxnSpPr>
          <p:nvPr/>
        </p:nvCxnSpPr>
        <p:spPr>
          <a:xfrm rot="5400000">
            <a:off x="1910773" y="3986490"/>
            <a:ext cx="423886" cy="1045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2773741" y="3113187"/>
                <a:ext cx="3376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3741" y="3113187"/>
                <a:ext cx="337657" cy="307777"/>
              </a:xfrm>
              <a:prstGeom prst="rect">
                <a:avLst/>
              </a:prstGeom>
              <a:blipFill rotWithShape="0">
                <a:blip r:embed="rId3"/>
                <a:stretch>
                  <a:fillRect l="-10909" r="-3636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Flowchart: Manual Operation 77"/>
          <p:cNvSpPr/>
          <p:nvPr/>
        </p:nvSpPr>
        <p:spPr>
          <a:xfrm>
            <a:off x="3435936" y="2050977"/>
            <a:ext cx="1890518" cy="420744"/>
          </a:xfrm>
          <a:prstGeom prst="flowChartManualOperation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Multiplexer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962081" y="3381745"/>
            <a:ext cx="838433" cy="393324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&gt;&gt;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950180" y="2691546"/>
            <a:ext cx="862131" cy="393324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rgbClr val="000000"/>
                </a:solidFill>
              </a:rPr>
              <a:t>Y</a:t>
            </a:r>
            <a:r>
              <a:rPr lang="en-US" sz="1400" b="1" dirty="0" err="1" smtClean="0">
                <a:solidFill>
                  <a:srgbClr val="000000"/>
                </a:solidFill>
              </a:rPr>
              <a:t>reg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3962081" y="2888207"/>
            <a:ext cx="188944" cy="183961"/>
            <a:chOff x="4884490" y="5394504"/>
            <a:chExt cx="226824" cy="220735"/>
          </a:xfrm>
        </p:grpSpPr>
        <p:cxnSp>
          <p:nvCxnSpPr>
            <p:cNvPr id="82" name="Straight Connector 81"/>
            <p:cNvCxnSpPr/>
            <p:nvPr/>
          </p:nvCxnSpPr>
          <p:spPr>
            <a:xfrm flipV="1">
              <a:off x="4884490" y="5494020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 flipV="1">
              <a:off x="4884490" y="5394504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sp>
        <p:nvSpPr>
          <p:cNvPr id="84" name="Rectangle 83"/>
          <p:cNvSpPr/>
          <p:nvPr/>
        </p:nvSpPr>
        <p:spPr>
          <a:xfrm>
            <a:off x="3973981" y="4198955"/>
            <a:ext cx="812541" cy="393324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+/-</a:t>
            </a:r>
            <a:endParaRPr lang="en-US" sz="3200" b="1" dirty="0">
              <a:solidFill>
                <a:srgbClr val="000000"/>
              </a:solidFill>
            </a:endParaRPr>
          </a:p>
        </p:txBody>
      </p:sp>
      <p:cxnSp>
        <p:nvCxnSpPr>
          <p:cNvPr id="86" name="Elbow Connector 85"/>
          <p:cNvCxnSpPr>
            <a:stCxn id="78" idx="2"/>
            <a:endCxn id="80" idx="0"/>
          </p:cNvCxnSpPr>
          <p:nvPr/>
        </p:nvCxnSpPr>
        <p:spPr>
          <a:xfrm rot="16200000" flipH="1">
            <a:off x="4271307" y="2581607"/>
            <a:ext cx="219825" cy="51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87" name="Elbow Connector 86"/>
          <p:cNvCxnSpPr>
            <a:stCxn id="80" idx="2"/>
            <a:endCxn id="79" idx="0"/>
          </p:cNvCxnSpPr>
          <p:nvPr/>
        </p:nvCxnSpPr>
        <p:spPr>
          <a:xfrm rot="16200000" flipH="1">
            <a:off x="4232834" y="3233282"/>
            <a:ext cx="296875" cy="52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88" name="Elbow Connector 87"/>
          <p:cNvCxnSpPr>
            <a:stCxn id="79" idx="2"/>
            <a:endCxn id="84" idx="0"/>
          </p:cNvCxnSpPr>
          <p:nvPr/>
        </p:nvCxnSpPr>
        <p:spPr>
          <a:xfrm rot="5400000">
            <a:off x="4168832" y="3986489"/>
            <a:ext cx="423886" cy="1045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3481214" y="3121323"/>
                <a:ext cx="34406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214" y="3121323"/>
                <a:ext cx="344069" cy="307777"/>
              </a:xfrm>
              <a:prstGeom prst="rect">
                <a:avLst/>
              </a:prstGeom>
              <a:blipFill rotWithShape="0">
                <a:blip r:embed="rId4"/>
                <a:stretch>
                  <a:fillRect l="-17544" r="-1754" b="-25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1833945" y="6038595"/>
                <a:ext cx="59253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945" y="6038595"/>
                <a:ext cx="592533" cy="307777"/>
              </a:xfrm>
              <a:prstGeom prst="rect">
                <a:avLst/>
              </a:prstGeom>
              <a:blipFill rotWithShape="0">
                <a:blip r:embed="rId5"/>
                <a:stretch>
                  <a:fillRect l="-11340" r="-5155" b="-2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4095370" y="6038595"/>
                <a:ext cx="5861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370" y="6038595"/>
                <a:ext cx="586121" cy="307777"/>
              </a:xfrm>
              <a:prstGeom prst="rect">
                <a:avLst/>
              </a:prstGeom>
              <a:blipFill rotWithShape="0">
                <a:blip r:embed="rId6"/>
                <a:stretch>
                  <a:fillRect l="-6250" r="-5208"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" name="Elbow Connector 94"/>
          <p:cNvCxnSpPr>
            <a:stCxn id="24" idx="2"/>
            <a:endCxn id="92" idx="0"/>
          </p:cNvCxnSpPr>
          <p:nvPr/>
        </p:nvCxnSpPr>
        <p:spPr>
          <a:xfrm rot="16200000" flipH="1">
            <a:off x="1403044" y="5311427"/>
            <a:ext cx="1446316" cy="8019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84" idx="2"/>
            <a:endCxn id="93" idx="0"/>
          </p:cNvCxnSpPr>
          <p:nvPr/>
        </p:nvCxnSpPr>
        <p:spPr>
          <a:xfrm rot="16200000" flipH="1">
            <a:off x="3661183" y="5311347"/>
            <a:ext cx="1446316" cy="8179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/>
          <p:cNvSpPr/>
          <p:nvPr/>
        </p:nvSpPr>
        <p:spPr>
          <a:xfrm>
            <a:off x="2029639" y="5716153"/>
            <a:ext cx="191802" cy="17955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8" name="Oval 107"/>
          <p:cNvSpPr/>
          <p:nvPr/>
        </p:nvSpPr>
        <p:spPr>
          <a:xfrm>
            <a:off x="4257812" y="4871778"/>
            <a:ext cx="191802" cy="17955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1137505" y="4217355"/>
                <a:ext cx="355289" cy="307777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505" y="4217355"/>
                <a:ext cx="355289" cy="30777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1" name="Elbow Connector 110"/>
          <p:cNvCxnSpPr>
            <a:stCxn id="109" idx="3"/>
            <a:endCxn id="24" idx="1"/>
          </p:cNvCxnSpPr>
          <p:nvPr/>
        </p:nvCxnSpPr>
        <p:spPr>
          <a:xfrm>
            <a:off x="1492794" y="4371244"/>
            <a:ext cx="223128" cy="24373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5041061" y="4217355"/>
                <a:ext cx="355289" cy="307777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1061" y="4217355"/>
                <a:ext cx="355289" cy="30777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8" name="Elbow Connector 117"/>
          <p:cNvCxnSpPr/>
          <p:nvPr/>
        </p:nvCxnSpPr>
        <p:spPr>
          <a:xfrm>
            <a:off x="2568405" y="2808547"/>
            <a:ext cx="1419729" cy="1507408"/>
          </a:xfrm>
          <a:prstGeom prst="bentConnector3">
            <a:avLst>
              <a:gd name="adj1" fmla="val 44411"/>
            </a:avLst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/>
          <p:cNvCxnSpPr>
            <a:stCxn id="80" idx="1"/>
            <a:endCxn id="24" idx="3"/>
          </p:cNvCxnSpPr>
          <p:nvPr/>
        </p:nvCxnSpPr>
        <p:spPr>
          <a:xfrm rot="10800000" flipV="1">
            <a:off x="2528464" y="2888207"/>
            <a:ext cx="1421717" cy="1507410"/>
          </a:xfrm>
          <a:prstGeom prst="bentConnector3">
            <a:avLst>
              <a:gd name="adj1" fmla="val 36606"/>
            </a:avLst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/>
          <p:cNvCxnSpPr>
            <a:stCxn id="112" idx="1"/>
            <a:endCxn id="84" idx="3"/>
          </p:cNvCxnSpPr>
          <p:nvPr/>
        </p:nvCxnSpPr>
        <p:spPr>
          <a:xfrm rot="10800000" flipV="1">
            <a:off x="4786523" y="4371243"/>
            <a:ext cx="254539" cy="24373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Flowchart: Manual Operation 183"/>
          <p:cNvSpPr/>
          <p:nvPr/>
        </p:nvSpPr>
        <p:spPr>
          <a:xfrm>
            <a:off x="5855735" y="2797166"/>
            <a:ext cx="1291287" cy="420744"/>
          </a:xfrm>
          <a:prstGeom prst="flowChartManualOperation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</a:rPr>
              <a:t>Multiplexer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6194579" y="3458903"/>
            <a:ext cx="698259" cy="393324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rgbClr val="000000"/>
                </a:solidFill>
              </a:rPr>
              <a:t>Zreg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grpSp>
        <p:nvGrpSpPr>
          <p:cNvPr id="187" name="Group 186"/>
          <p:cNvGrpSpPr/>
          <p:nvPr/>
        </p:nvGrpSpPr>
        <p:grpSpPr>
          <a:xfrm>
            <a:off x="6191860" y="3655565"/>
            <a:ext cx="188944" cy="183963"/>
            <a:chOff x="4293136" y="5419904"/>
            <a:chExt cx="226824" cy="220737"/>
          </a:xfrm>
        </p:grpSpPr>
        <p:cxnSp>
          <p:nvCxnSpPr>
            <p:cNvPr id="188" name="Straight Connector 187"/>
            <p:cNvCxnSpPr/>
            <p:nvPr/>
          </p:nvCxnSpPr>
          <p:spPr>
            <a:xfrm flipV="1">
              <a:off x="4293136" y="5519422"/>
              <a:ext cx="226824" cy="12121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flipH="1" flipV="1">
              <a:off x="4293136" y="5419904"/>
              <a:ext cx="220910" cy="99516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sp>
        <p:nvSpPr>
          <p:cNvPr id="190" name="Rectangle 189"/>
          <p:cNvSpPr/>
          <p:nvPr/>
        </p:nvSpPr>
        <p:spPr>
          <a:xfrm>
            <a:off x="6427848" y="4270853"/>
            <a:ext cx="812541" cy="393324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+/-</a:t>
            </a:r>
            <a:endParaRPr lang="en-US" sz="3200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517883" y="1936624"/>
                <a:ext cx="313612" cy="307777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7883" y="1936624"/>
                <a:ext cx="313612" cy="30777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2" name="Elbow Connector 191"/>
          <p:cNvCxnSpPr>
            <a:endCxn id="186" idx="0"/>
          </p:cNvCxnSpPr>
          <p:nvPr/>
        </p:nvCxnSpPr>
        <p:spPr>
          <a:xfrm rot="16200000" flipH="1">
            <a:off x="6421097" y="3336291"/>
            <a:ext cx="240994" cy="4230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cxnSp>
        <p:nvCxnSpPr>
          <p:cNvPr id="194" name="Elbow Connector 193"/>
          <p:cNvCxnSpPr/>
          <p:nvPr/>
        </p:nvCxnSpPr>
        <p:spPr>
          <a:xfrm rot="5400000">
            <a:off x="6347642" y="4058388"/>
            <a:ext cx="423886" cy="1045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TextBox 196"/>
              <p:cNvSpPr txBox="1"/>
              <p:nvPr/>
            </p:nvSpPr>
            <p:spPr>
              <a:xfrm>
                <a:off x="6544036" y="6057572"/>
                <a:ext cx="57169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97" name="TextBox 1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4036" y="6057572"/>
                <a:ext cx="571695" cy="307777"/>
              </a:xfrm>
              <a:prstGeom prst="rect">
                <a:avLst/>
              </a:prstGeom>
              <a:blipFill rotWithShape="0">
                <a:blip r:embed="rId10"/>
                <a:stretch>
                  <a:fillRect l="-6383" r="-5319"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8" name="Elbow Connector 197"/>
          <p:cNvCxnSpPr>
            <a:stCxn id="190" idx="2"/>
            <a:endCxn id="197" idx="0"/>
          </p:cNvCxnSpPr>
          <p:nvPr/>
        </p:nvCxnSpPr>
        <p:spPr>
          <a:xfrm rot="5400000">
            <a:off x="6135305" y="5358757"/>
            <a:ext cx="1393395" cy="4235"/>
          </a:xfrm>
          <a:prstGeom prst="bentConnector3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0" name="TextBox 199"/>
              <p:cNvSpPr txBox="1"/>
              <p:nvPr/>
            </p:nvSpPr>
            <p:spPr>
              <a:xfrm>
                <a:off x="5882660" y="4299709"/>
                <a:ext cx="355289" cy="307777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00" name="TextBox 1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2660" y="4299709"/>
                <a:ext cx="355289" cy="30777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>
            <a:stCxn id="108" idx="2"/>
          </p:cNvCxnSpPr>
          <p:nvPr/>
        </p:nvCxnSpPr>
        <p:spPr>
          <a:xfrm flipH="1">
            <a:off x="1075293" y="4961554"/>
            <a:ext cx="3182519" cy="47212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075293" y="1636778"/>
            <a:ext cx="0" cy="33719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75293" y="1636777"/>
            <a:ext cx="668327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731720" y="1636777"/>
            <a:ext cx="5949" cy="401500"/>
          </a:xfrm>
          <a:prstGeom prst="line">
            <a:avLst/>
          </a:prstGeom>
          <a:ln w="28575"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538469" y="1636778"/>
            <a:ext cx="0" cy="4152906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934141" y="1626193"/>
            <a:ext cx="11091" cy="443301"/>
          </a:xfrm>
          <a:prstGeom prst="line">
            <a:avLst/>
          </a:prstGeom>
          <a:ln w="28575"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938340" y="1636962"/>
            <a:ext cx="600129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2249140" y="5789684"/>
            <a:ext cx="3289329" cy="6813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130" idx="2"/>
            <a:endCxn id="190" idx="3"/>
          </p:cNvCxnSpPr>
          <p:nvPr/>
        </p:nvCxnSpPr>
        <p:spPr>
          <a:xfrm rot="5400000">
            <a:off x="6933570" y="3742140"/>
            <a:ext cx="1032194" cy="418556"/>
          </a:xfrm>
          <a:prstGeom prst="bentConnector2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H="1">
            <a:off x="5766142" y="5769706"/>
            <a:ext cx="1063743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5766140" y="2397718"/>
            <a:ext cx="0" cy="33719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759790" y="2397716"/>
            <a:ext cx="599341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6359131" y="2397716"/>
            <a:ext cx="5949" cy="401500"/>
          </a:xfrm>
          <a:prstGeom prst="line">
            <a:avLst/>
          </a:prstGeom>
          <a:ln w="28575"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endCxn id="190" idx="1"/>
          </p:cNvCxnSpPr>
          <p:nvPr/>
        </p:nvCxnSpPr>
        <p:spPr>
          <a:xfrm>
            <a:off x="6237949" y="4453598"/>
            <a:ext cx="189899" cy="13917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/>
              <p:cNvSpPr txBox="1"/>
              <p:nvPr/>
            </p:nvSpPr>
            <p:spPr>
              <a:xfrm>
                <a:off x="2146816" y="1556228"/>
                <a:ext cx="324492" cy="307777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6816" y="1556228"/>
                <a:ext cx="324492" cy="30777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/>
              <p:cNvSpPr txBox="1"/>
              <p:nvPr/>
            </p:nvSpPr>
            <p:spPr>
              <a:xfrm>
                <a:off x="3556505" y="1533309"/>
                <a:ext cx="334451" cy="307777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2" name="TextBox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505" y="1533309"/>
                <a:ext cx="334451" cy="30777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4" name="Straight Arrow Connector 103"/>
          <p:cNvCxnSpPr/>
          <p:nvPr/>
        </p:nvCxnSpPr>
        <p:spPr>
          <a:xfrm>
            <a:off x="2081280" y="1373660"/>
            <a:ext cx="5961" cy="65158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H="1">
            <a:off x="3901101" y="1425793"/>
            <a:ext cx="2748" cy="599447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H="1">
            <a:off x="6836713" y="1425793"/>
            <a:ext cx="6171" cy="1382754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1327411" y="1175666"/>
            <a:ext cx="620519" cy="4953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1924906" y="908751"/>
            <a:ext cx="5049415" cy="543737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4" name="Rectangle 113"/>
          <p:cNvSpPr/>
          <p:nvPr/>
        </p:nvSpPr>
        <p:spPr>
          <a:xfrm>
            <a:off x="1137505" y="93867"/>
            <a:ext cx="442204" cy="359689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5" name="TextBox 114"/>
          <p:cNvSpPr txBox="1"/>
          <p:nvPr/>
        </p:nvSpPr>
        <p:spPr>
          <a:xfrm>
            <a:off x="1518511" y="149335"/>
            <a:ext cx="1615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New Hardware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541250" y="141176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Conventional Data path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3160692" y="100033"/>
            <a:ext cx="418971" cy="357199"/>
          </a:xfrm>
          <a:prstGeom prst="rect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7543117" y="573396"/>
            <a:ext cx="1369494" cy="1085529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0" name="Rectangle 119"/>
          <p:cNvSpPr/>
          <p:nvPr/>
        </p:nvSpPr>
        <p:spPr>
          <a:xfrm>
            <a:off x="7385554" y="695742"/>
            <a:ext cx="1369494" cy="1085529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8" name="TextBox 127"/>
          <p:cNvSpPr txBox="1"/>
          <p:nvPr/>
        </p:nvSpPr>
        <p:spPr>
          <a:xfrm>
            <a:off x="7634436" y="309777"/>
            <a:ext cx="876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ROM for </a:t>
            </a:r>
            <a:endParaRPr lang="en-US" sz="1400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Rectangle 128"/>
              <p:cNvSpPr/>
              <p:nvPr/>
            </p:nvSpPr>
            <p:spPr>
              <a:xfrm>
                <a:off x="8281189" y="295378"/>
                <a:ext cx="644600" cy="3284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𝛔</m:t>
                          </m:r>
                          <m:r>
                            <a:rPr lang="en-US" sz="1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en-US" sz="1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n-US" sz="1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29" name="Rectangle 1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1189" y="295378"/>
                <a:ext cx="644600" cy="328488"/>
              </a:xfrm>
              <a:prstGeom prst="rect">
                <a:avLst/>
              </a:prstGeom>
              <a:blipFill rotWithShape="0">
                <a:blip r:embed="rId14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Flowchart: Manual Operation 129"/>
          <p:cNvSpPr/>
          <p:nvPr/>
        </p:nvSpPr>
        <p:spPr>
          <a:xfrm>
            <a:off x="6960519" y="3198979"/>
            <a:ext cx="1396851" cy="236342"/>
          </a:xfrm>
          <a:prstGeom prst="flowChartManualOperation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Multiplexer</a:t>
            </a:r>
            <a:endParaRPr lang="en-US" sz="1050" b="1" dirty="0">
              <a:solidFill>
                <a:srgbClr val="000000"/>
              </a:solidFill>
            </a:endParaRPr>
          </a:p>
        </p:txBody>
      </p:sp>
      <p:cxnSp>
        <p:nvCxnSpPr>
          <p:cNvPr id="131" name="Straight Arrow Connector 130"/>
          <p:cNvCxnSpPr>
            <a:endCxn id="130" idx="0"/>
          </p:cNvCxnSpPr>
          <p:nvPr/>
        </p:nvCxnSpPr>
        <p:spPr>
          <a:xfrm>
            <a:off x="7653572" y="2356042"/>
            <a:ext cx="5373" cy="842937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H="1">
            <a:off x="8155468" y="2360047"/>
            <a:ext cx="18948" cy="201229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/>
          <p:cNvSpPr/>
          <p:nvPr/>
        </p:nvSpPr>
        <p:spPr>
          <a:xfrm>
            <a:off x="7244702" y="805540"/>
            <a:ext cx="1369494" cy="1085529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34" name="Straight Arrow Connector 133"/>
          <p:cNvCxnSpPr/>
          <p:nvPr/>
        </p:nvCxnSpPr>
        <p:spPr>
          <a:xfrm>
            <a:off x="8159406" y="2795228"/>
            <a:ext cx="5372" cy="400891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134"/>
          <p:cNvSpPr/>
          <p:nvPr/>
        </p:nvSpPr>
        <p:spPr>
          <a:xfrm>
            <a:off x="7789341" y="2561922"/>
            <a:ext cx="819339" cy="319613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&gt;&gt;</a:t>
            </a:r>
            <a:endParaRPr lang="en-US" sz="3200" b="1" dirty="0">
              <a:solidFill>
                <a:srgbClr val="000000"/>
              </a:solidFill>
            </a:endParaRPr>
          </a:p>
        </p:txBody>
      </p:sp>
      <p:cxnSp>
        <p:nvCxnSpPr>
          <p:cNvPr id="136" name="Straight Arrow Connector 135"/>
          <p:cNvCxnSpPr/>
          <p:nvPr/>
        </p:nvCxnSpPr>
        <p:spPr>
          <a:xfrm flipH="1">
            <a:off x="8188324" y="3345256"/>
            <a:ext cx="572306" cy="218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flipH="1" flipV="1">
            <a:off x="8600295" y="2721946"/>
            <a:ext cx="483212" cy="6667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flipH="1">
            <a:off x="8511201" y="2294126"/>
            <a:ext cx="572306" cy="218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Flowchart: Manual Operation 138"/>
          <p:cNvSpPr/>
          <p:nvPr/>
        </p:nvSpPr>
        <p:spPr>
          <a:xfrm>
            <a:off x="7232380" y="2122338"/>
            <a:ext cx="1396851" cy="236342"/>
          </a:xfrm>
          <a:prstGeom prst="flowChartManualOperation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Multiplexer</a:t>
            </a:r>
            <a:endParaRPr lang="en-US" sz="1050" b="1" dirty="0">
              <a:solidFill>
                <a:srgbClr val="000000"/>
              </a:solidFill>
            </a:endParaRPr>
          </a:p>
        </p:txBody>
      </p:sp>
      <p:cxnSp>
        <p:nvCxnSpPr>
          <p:cNvPr id="140" name="Straight Arrow Connector 139"/>
          <p:cNvCxnSpPr>
            <a:stCxn id="133" idx="2"/>
            <a:endCxn id="139" idx="0"/>
          </p:cNvCxnSpPr>
          <p:nvPr/>
        </p:nvCxnSpPr>
        <p:spPr>
          <a:xfrm>
            <a:off x="7929449" y="1891069"/>
            <a:ext cx="1357" cy="231269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/>
          <p:cNvSpPr/>
          <p:nvPr/>
        </p:nvSpPr>
        <p:spPr>
          <a:xfrm>
            <a:off x="4966982" y="3393927"/>
            <a:ext cx="428774" cy="440456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000000"/>
                </a:solidFill>
              </a:rPr>
              <a:t>i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1097813" y="3399282"/>
            <a:ext cx="428774" cy="440456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000000"/>
                </a:solidFill>
              </a:rPr>
              <a:t>i</a:t>
            </a:r>
            <a:endParaRPr lang="en-US" sz="3200" b="1" dirty="0">
              <a:solidFill>
                <a:srgbClr val="000000"/>
              </a:solidFill>
            </a:endParaRPr>
          </a:p>
        </p:txBody>
      </p:sp>
      <p:cxnSp>
        <p:nvCxnSpPr>
          <p:cNvPr id="143" name="Elbow Connector 142"/>
          <p:cNvCxnSpPr>
            <a:stCxn id="142" idx="3"/>
          </p:cNvCxnSpPr>
          <p:nvPr/>
        </p:nvCxnSpPr>
        <p:spPr>
          <a:xfrm flipV="1">
            <a:off x="1526587" y="3614882"/>
            <a:ext cx="181609" cy="4628"/>
          </a:xfrm>
          <a:prstGeom prst="bentConnector3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/>
          <p:cNvCxnSpPr>
            <a:stCxn id="141" idx="1"/>
          </p:cNvCxnSpPr>
          <p:nvPr/>
        </p:nvCxnSpPr>
        <p:spPr>
          <a:xfrm rot="10800000" flipV="1">
            <a:off x="4734170" y="3614155"/>
            <a:ext cx="232812" cy="726"/>
          </a:xfrm>
          <a:prstGeom prst="bentConnector3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>
            <a:off x="5142323" y="2842243"/>
            <a:ext cx="6562" cy="540758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>
            <a:off x="1273441" y="2849183"/>
            <a:ext cx="6562" cy="540758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tangle 146"/>
          <p:cNvSpPr/>
          <p:nvPr/>
        </p:nvSpPr>
        <p:spPr>
          <a:xfrm>
            <a:off x="7742373" y="5689049"/>
            <a:ext cx="616751" cy="699092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8" name="TextBox 147"/>
          <p:cNvSpPr txBox="1"/>
          <p:nvPr/>
        </p:nvSpPr>
        <p:spPr>
          <a:xfrm>
            <a:off x="7659992" y="5240377"/>
            <a:ext cx="92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Function Decoder</a:t>
            </a:r>
            <a:endParaRPr lang="en-US" sz="1400" b="1" dirty="0">
              <a:solidFill>
                <a:srgbClr val="000000"/>
              </a:solidFill>
            </a:endParaRPr>
          </a:p>
        </p:txBody>
      </p:sp>
      <p:cxnSp>
        <p:nvCxnSpPr>
          <p:cNvPr id="149" name="Straight Arrow Connector 148"/>
          <p:cNvCxnSpPr/>
          <p:nvPr/>
        </p:nvCxnSpPr>
        <p:spPr>
          <a:xfrm>
            <a:off x="6950895" y="6011657"/>
            <a:ext cx="797849" cy="0"/>
          </a:xfrm>
          <a:prstGeom prst="straightConnector1">
            <a:avLst/>
          </a:prstGeom>
          <a:ln w="762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6881751" y="5713710"/>
            <a:ext cx="920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BSN</a:t>
            </a:r>
            <a:endParaRPr lang="en-US" sz="1400" b="1" dirty="0">
              <a:solidFill>
                <a:srgbClr val="000000"/>
              </a:solidFill>
            </a:endParaRPr>
          </a:p>
        </p:txBody>
      </p:sp>
      <p:cxnSp>
        <p:nvCxnSpPr>
          <p:cNvPr id="151" name="Straight Arrow Connector 150"/>
          <p:cNvCxnSpPr/>
          <p:nvPr/>
        </p:nvCxnSpPr>
        <p:spPr>
          <a:xfrm flipV="1">
            <a:off x="8377209" y="6011657"/>
            <a:ext cx="641235" cy="691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8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Sensor Node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06" y="1235742"/>
            <a:ext cx="8195626" cy="51333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67401" y="6418542"/>
            <a:ext cx="19431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0000"/>
                </a:solidFill>
                <a:latin typeface="+mj-lt"/>
              </a:rPr>
              <a:t>Klinefelter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A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et. al. 2015 [2]</a:t>
            </a:r>
            <a:endParaRPr lang="en-US" sz="1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42655" y="3338945"/>
            <a:ext cx="789709" cy="65116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6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Body Sensor Nodes: A Power Challenge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546905" y="3219390"/>
            <a:ext cx="2450999" cy="1409634"/>
            <a:chOff x="3207541" y="7166974"/>
            <a:chExt cx="2450999" cy="140963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7541" y="7166974"/>
              <a:ext cx="2450999" cy="1097771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3507955" y="8299609"/>
              <a:ext cx="199227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http://www.fitbit.com/home</a:t>
              </a:r>
            </a:p>
          </p:txBody>
        </p:sp>
      </p:grpSp>
      <p:cxnSp>
        <p:nvCxnSpPr>
          <p:cNvPr id="30" name="Straight Arrow Connector 29"/>
          <p:cNvCxnSpPr/>
          <p:nvPr/>
        </p:nvCxnSpPr>
        <p:spPr>
          <a:xfrm flipV="1">
            <a:off x="6438900" y="1705037"/>
            <a:ext cx="2514693" cy="2819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1900" y="15966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699351" y="13638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08771" y="1308815"/>
            <a:ext cx="246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</a:t>
            </a:r>
            <a:endParaRPr lang="en-US" b="1" dirty="0"/>
          </a:p>
        </p:txBody>
      </p:sp>
      <p:grpSp>
        <p:nvGrpSpPr>
          <p:cNvPr id="41" name="Group 40"/>
          <p:cNvGrpSpPr/>
          <p:nvPr/>
        </p:nvGrpSpPr>
        <p:grpSpPr>
          <a:xfrm>
            <a:off x="852824" y="1965993"/>
            <a:ext cx="1905000" cy="1980770"/>
            <a:chOff x="4210403" y="1542010"/>
            <a:chExt cx="1905000" cy="198077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0403" y="1542010"/>
              <a:ext cx="1905000" cy="140970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4319314" y="2876449"/>
              <a:ext cx="1650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http://www.samsung.com/us/mobile/wearable-tech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620599" y="1058706"/>
            <a:ext cx="1332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Battery Life </a:t>
            </a:r>
          </a:p>
          <a:p>
            <a:r>
              <a:rPr lang="en-US" b="1" dirty="0" smtClean="0"/>
              <a:t>(days)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685" y="3305360"/>
            <a:ext cx="2349828" cy="31506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40890" y="6455967"/>
            <a:ext cx="31096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http://time.com/3318655/apple-watch-2/</a:t>
            </a:r>
          </a:p>
        </p:txBody>
      </p:sp>
      <p:sp>
        <p:nvSpPr>
          <p:cNvPr id="46" name="Oval 45"/>
          <p:cNvSpPr/>
          <p:nvPr/>
        </p:nvSpPr>
        <p:spPr>
          <a:xfrm>
            <a:off x="7620599" y="1823617"/>
            <a:ext cx="1372800" cy="1195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31" idx="3"/>
          </p:cNvCxnSpPr>
          <p:nvPr/>
        </p:nvCxnSpPr>
        <p:spPr>
          <a:xfrm flipV="1">
            <a:off x="1123586" y="1733231"/>
            <a:ext cx="4529309" cy="48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 txBox="1">
            <a:spLocks/>
          </p:cNvSpPr>
          <p:nvPr/>
        </p:nvSpPr>
        <p:spPr>
          <a:xfrm>
            <a:off x="5740890" y="1489859"/>
            <a:ext cx="928986" cy="5018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0" kern="1200" baseline="0">
                <a:ln w="12700"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076" y="1181796"/>
            <a:ext cx="3955542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1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0.24688 0.016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83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43" grpId="0"/>
      <p:bldP spid="46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Minimum Energy Point -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91" y="3604258"/>
            <a:ext cx="3098298" cy="28124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669" y="1764026"/>
            <a:ext cx="4796397" cy="36804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31" y="1303020"/>
            <a:ext cx="3098298" cy="2378201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>
            <a:off x="5453149" y="1461342"/>
            <a:ext cx="448888" cy="10307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67770" y="5469080"/>
            <a:ext cx="4032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: 8KHz – 7.18 MHz</a:t>
            </a:r>
          </a:p>
          <a:p>
            <a:r>
              <a:rPr lang="en-US" dirty="0" smtClean="0"/>
              <a:t>Energy per cycle @ 0.5V – 348KHz : 1.1pJ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6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</a:t>
            </a:r>
            <a:r>
              <a:rPr lang="en-US" dirty="0"/>
              <a:t>T</a:t>
            </a:r>
            <a:r>
              <a:rPr lang="en-US" dirty="0" smtClean="0"/>
              <a:t>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9907" t="36762" r="57823" b="48175"/>
          <a:stretch/>
        </p:blipFill>
        <p:spPr>
          <a:xfrm>
            <a:off x="1113216" y="1568651"/>
            <a:ext cx="7769371" cy="20390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9970072"/>
                  </p:ext>
                </p:extLst>
              </p:nvPr>
            </p:nvGraphicFramePr>
            <p:xfrm>
              <a:off x="2673874" y="4435995"/>
              <a:ext cx="4648054" cy="1651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83229"/>
                    <a:gridCol w="1347175"/>
                    <a:gridCol w="101765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CORDIC 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[3]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This Work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 smtClean="0"/>
                            <a:t>Error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 smtClean="0"/>
                            <a:t>Superior</a:t>
                          </a:r>
                          <a:r>
                            <a:rPr lang="en-US" b="1" baseline="0" dirty="0" smtClean="0"/>
                            <a:t> limit for the </a:t>
                          </a:r>
                          <a:r>
                            <a:rPr lang="en-US" b="1" dirty="0" smtClean="0"/>
                            <a:t>Convergence range</a:t>
                          </a:r>
                          <a:r>
                            <a:rPr lang="en-US" b="1" baseline="0" dirty="0" smtClean="0"/>
                            <a:t> 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9970072"/>
                  </p:ext>
                </p:extLst>
              </p:nvPr>
            </p:nvGraphicFramePr>
            <p:xfrm>
              <a:off x="2673874" y="4435995"/>
              <a:ext cx="4648054" cy="1651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83229"/>
                    <a:gridCol w="1347175"/>
                    <a:gridCol w="101765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CORDIC 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[3]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This Work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 smtClean="0"/>
                            <a:t>Error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69369" t="-177419" r="-77027" b="-1951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58084" t="-177419" r="-2395" b="-195161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b="1" dirty="0" smtClean="0"/>
                            <a:t>Superior</a:t>
                          </a:r>
                          <a:r>
                            <a:rPr lang="en-US" b="1" baseline="0" dirty="0" smtClean="0"/>
                            <a:t> limit for the </a:t>
                          </a:r>
                          <a:r>
                            <a:rPr lang="en-US" b="1" dirty="0" smtClean="0"/>
                            <a:t>Convergence range</a:t>
                          </a:r>
                          <a:r>
                            <a:rPr lang="en-US" b="1" baseline="0" dirty="0" smtClean="0"/>
                            <a:t> 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69369" t="-163810" r="-77027" b="-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/>
          <p:nvPr/>
        </p:nvSpPr>
        <p:spPr>
          <a:xfrm>
            <a:off x="7124700" y="2095500"/>
            <a:ext cx="1757887" cy="2857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90950" y="2095500"/>
            <a:ext cx="1757887" cy="28575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46566" y="1383985"/>
            <a:ext cx="1172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Cosine</a:t>
            </a:r>
            <a:endParaRPr lang="en-US" sz="2800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544863" y="3983497"/>
                <a:ext cx="691408" cy="5311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rad>
                    </m:oMath>
                  </m:oMathPara>
                </a14:m>
                <a:endParaRPr lang="en-US" sz="28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863" y="3983497"/>
                <a:ext cx="691408" cy="53110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743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4167 L -3.61111E-6 0.04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4167 L -2.77778E-7 0.04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4307540" y="10256"/>
            <a:ext cx="4798716" cy="3420218"/>
            <a:chOff x="4307540" y="10256"/>
            <a:chExt cx="4798716" cy="3420218"/>
          </a:xfrm>
        </p:grpSpPr>
        <p:grpSp>
          <p:nvGrpSpPr>
            <p:cNvPr id="61" name="Group 60"/>
            <p:cNvGrpSpPr/>
            <p:nvPr/>
          </p:nvGrpSpPr>
          <p:grpSpPr>
            <a:xfrm>
              <a:off x="4994448" y="10256"/>
              <a:ext cx="4111808" cy="3420218"/>
              <a:chOff x="4994448" y="10256"/>
              <a:chExt cx="4111808" cy="3420218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4994448" y="10256"/>
                <a:ext cx="4111808" cy="341069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487581" y="2744694"/>
                <a:ext cx="1344995" cy="6857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1" name="Oval 50"/>
            <p:cNvSpPr/>
            <p:nvPr/>
          </p:nvSpPr>
          <p:spPr>
            <a:xfrm rot="16200000">
              <a:off x="3977932" y="1394936"/>
              <a:ext cx="1344995" cy="68578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224609" y="498236"/>
            <a:ext cx="3353722" cy="2292660"/>
            <a:chOff x="5239555" y="1400145"/>
            <a:chExt cx="3353722" cy="2292660"/>
          </a:xfrm>
        </p:grpSpPr>
        <p:cxnSp>
          <p:nvCxnSpPr>
            <p:cNvPr id="98" name="Straight Arrow Connector 97"/>
            <p:cNvCxnSpPr/>
            <p:nvPr/>
          </p:nvCxnSpPr>
          <p:spPr>
            <a:xfrm>
              <a:off x="5694947" y="3497179"/>
              <a:ext cx="2326106" cy="0"/>
            </a:xfrm>
            <a:prstGeom prst="straightConnector1">
              <a:avLst/>
            </a:prstGeom>
            <a:ln w="762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flipV="1">
              <a:off x="5999747" y="1708300"/>
              <a:ext cx="0" cy="1917216"/>
            </a:xfrm>
            <a:prstGeom prst="straightConnector1">
              <a:avLst/>
            </a:prstGeom>
            <a:ln w="762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5239555" y="1400145"/>
              <a:ext cx="192706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00"/>
                  </a:solidFill>
                </a:rPr>
                <a:t>E per Cycle (</a:t>
              </a:r>
              <a:r>
                <a:rPr lang="en-US" sz="2000" b="1" dirty="0" err="1" smtClean="0">
                  <a:solidFill>
                    <a:srgbClr val="000000"/>
                  </a:solidFill>
                </a:rPr>
                <a:t>Epc</a:t>
              </a:r>
              <a:r>
                <a:rPr lang="en-US" sz="2000" b="1" dirty="0" smtClean="0">
                  <a:solidFill>
                    <a:srgbClr val="000000"/>
                  </a:solidFill>
                </a:rPr>
                <a:t>)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932519" y="3292695"/>
              <a:ext cx="6607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00"/>
                  </a:solidFill>
                </a:rPr>
                <a:t>VDD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6144126" y="2133600"/>
              <a:ext cx="1652337" cy="1224613"/>
            </a:xfrm>
            <a:custGeom>
              <a:avLst/>
              <a:gdLst>
                <a:gd name="connsiteX0" fmla="*/ 0 w 1652337"/>
                <a:gd name="connsiteY0" fmla="*/ 0 h 1224613"/>
                <a:gd name="connsiteX1" fmla="*/ 304800 w 1652337"/>
                <a:gd name="connsiteY1" fmla="*/ 1203158 h 1224613"/>
                <a:gd name="connsiteX2" fmla="*/ 1652337 w 1652337"/>
                <a:gd name="connsiteY2" fmla="*/ 802105 h 1224613"/>
                <a:gd name="connsiteX3" fmla="*/ 1652337 w 1652337"/>
                <a:gd name="connsiteY3" fmla="*/ 802105 h 1224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2337" h="1224613">
                  <a:moveTo>
                    <a:pt x="0" y="0"/>
                  </a:moveTo>
                  <a:cubicBezTo>
                    <a:pt x="14705" y="534737"/>
                    <a:pt x="29410" y="1069474"/>
                    <a:pt x="304800" y="1203158"/>
                  </a:cubicBezTo>
                  <a:cubicBezTo>
                    <a:pt x="580190" y="1336842"/>
                    <a:pt x="1652337" y="802105"/>
                    <a:pt x="1652337" y="802105"/>
                  </a:cubicBezTo>
                  <a:lnTo>
                    <a:pt x="1652337" y="802105"/>
                  </a:lnTo>
                </a:path>
              </a:pathLst>
            </a:custGeom>
            <a:noFill/>
            <a:ln w="762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7604360" y="10256"/>
            <a:ext cx="1455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Subthreshold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/>
              <p:cNvSpPr txBox="1"/>
              <p:nvPr/>
            </p:nvSpPr>
            <p:spPr>
              <a:xfrm>
                <a:off x="7119924" y="940690"/>
                <a:ext cx="1594924" cy="3776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00"/>
                    </a:solidFill>
                  </a:rPr>
                  <a:t>Epc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𝑽𝑫𝑫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924" y="940690"/>
                <a:ext cx="1594924" cy="377667"/>
              </a:xfrm>
              <a:prstGeom prst="rect">
                <a:avLst/>
              </a:prstGeom>
              <a:blipFill rotWithShape="0">
                <a:blip r:embed="rId3"/>
                <a:stretch>
                  <a:fillRect l="-11832" t="-20968" r="-3435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5" name="Group 64"/>
          <p:cNvGrpSpPr/>
          <p:nvPr/>
        </p:nvGrpSpPr>
        <p:grpSpPr>
          <a:xfrm>
            <a:off x="4994449" y="2754966"/>
            <a:ext cx="4112896" cy="4026834"/>
            <a:chOff x="4994449" y="2754966"/>
            <a:chExt cx="4112896" cy="4026834"/>
          </a:xfrm>
          <a:solidFill>
            <a:srgbClr val="FFFF00"/>
          </a:solidFill>
        </p:grpSpPr>
        <p:grpSp>
          <p:nvGrpSpPr>
            <p:cNvPr id="60" name="Group 59"/>
            <p:cNvGrpSpPr/>
            <p:nvPr/>
          </p:nvGrpSpPr>
          <p:grpSpPr>
            <a:xfrm>
              <a:off x="4994449" y="3420949"/>
              <a:ext cx="4112896" cy="3360851"/>
              <a:chOff x="4994449" y="3420949"/>
              <a:chExt cx="4112896" cy="3360851"/>
            </a:xfrm>
            <a:grpFill/>
          </p:grpSpPr>
          <p:sp>
            <p:nvSpPr>
              <p:cNvPr id="50" name="Rectangle 49"/>
              <p:cNvSpPr/>
              <p:nvPr/>
            </p:nvSpPr>
            <p:spPr>
              <a:xfrm>
                <a:off x="4995537" y="3420949"/>
                <a:ext cx="4111808" cy="33608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Oval 51"/>
              <p:cNvSpPr/>
              <p:nvPr/>
            </p:nvSpPr>
            <p:spPr>
              <a:xfrm rot="16200000">
                <a:off x="4664841" y="4828732"/>
                <a:ext cx="1344995" cy="6857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4" name="Oval 63"/>
            <p:cNvSpPr/>
            <p:nvPr/>
          </p:nvSpPr>
          <p:spPr>
            <a:xfrm>
              <a:off x="6484233" y="2754966"/>
              <a:ext cx="1344995" cy="6857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890032" y="3401899"/>
            <a:ext cx="4777369" cy="3379900"/>
            <a:chOff x="891076" y="3401897"/>
            <a:chExt cx="4777369" cy="3379900"/>
          </a:xfrm>
          <a:solidFill>
            <a:srgbClr val="FF0000"/>
          </a:solidFill>
        </p:grpSpPr>
        <p:grpSp>
          <p:nvGrpSpPr>
            <p:cNvPr id="67" name="Group 66"/>
            <p:cNvGrpSpPr/>
            <p:nvPr/>
          </p:nvGrpSpPr>
          <p:grpSpPr>
            <a:xfrm>
              <a:off x="891076" y="3401897"/>
              <a:ext cx="4777369" cy="3379900"/>
              <a:chOff x="880381" y="3401899"/>
              <a:chExt cx="4777369" cy="3379900"/>
            </a:xfrm>
            <a:grpFill/>
          </p:grpSpPr>
          <p:grpSp>
            <p:nvGrpSpPr>
              <p:cNvPr id="59" name="Group 58"/>
              <p:cNvGrpSpPr/>
              <p:nvPr/>
            </p:nvGrpSpPr>
            <p:grpSpPr>
              <a:xfrm>
                <a:off x="880381" y="3401899"/>
                <a:ext cx="4111808" cy="3379900"/>
                <a:chOff x="880381" y="3401899"/>
                <a:chExt cx="4111808" cy="3379900"/>
              </a:xfrm>
              <a:grpFill/>
            </p:grpSpPr>
            <p:sp>
              <p:nvSpPr>
                <p:cNvPr id="54" name="Rectangle 53"/>
                <p:cNvSpPr/>
                <p:nvPr/>
              </p:nvSpPr>
              <p:spPr>
                <a:xfrm>
                  <a:off x="880381" y="3420948"/>
                  <a:ext cx="4111808" cy="336085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2106081" y="3401899"/>
                  <a:ext cx="1344995" cy="6857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66" name="Oval 65"/>
              <p:cNvSpPr/>
              <p:nvPr/>
            </p:nvSpPr>
            <p:spPr>
              <a:xfrm rot="16200000">
                <a:off x="4642362" y="4828732"/>
                <a:ext cx="1344995" cy="6857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004931" y="6297441"/>
              <a:ext cx="1364220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Applications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349585" y="4443667"/>
              <a:ext cx="1564595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QRS Detection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107"/>
                <p:cNvSpPr txBox="1"/>
                <p:nvPr/>
              </p:nvSpPr>
              <p:spPr>
                <a:xfrm>
                  <a:off x="1390700" y="4767905"/>
                  <a:ext cx="1320683" cy="44922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sz="2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en-US" sz="24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0700" y="4767905"/>
                  <a:ext cx="1320683" cy="449226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9" name="TextBox 108"/>
            <p:cNvSpPr txBox="1"/>
            <p:nvPr/>
          </p:nvSpPr>
          <p:spPr>
            <a:xfrm>
              <a:off x="2549987" y="5281453"/>
              <a:ext cx="2294346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Gait Speed Estimation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TextBox 109"/>
                <p:cNvSpPr txBox="1"/>
                <p:nvPr/>
              </p:nvSpPr>
              <p:spPr>
                <a:xfrm>
                  <a:off x="3665548" y="5582060"/>
                  <a:ext cx="998671" cy="369332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𝒔𝒊𝒏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65548" y="5582060"/>
                  <a:ext cx="998671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6707" r="-10976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TextBox 110"/>
            <p:cNvSpPr txBox="1"/>
            <p:nvPr/>
          </p:nvSpPr>
          <p:spPr>
            <a:xfrm>
              <a:off x="3137582" y="4061689"/>
              <a:ext cx="1612621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Blood Pressure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/>
                <p:cNvSpPr txBox="1"/>
                <p:nvPr/>
              </p:nvSpPr>
              <p:spPr>
                <a:xfrm>
                  <a:off x="3850517" y="4406774"/>
                  <a:ext cx="815929" cy="369332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𝒍𝒏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0517" y="4406774"/>
                  <a:ext cx="815929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9774" r="-13534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4" name="TextBox 113"/>
          <p:cNvSpPr txBox="1"/>
          <p:nvPr/>
        </p:nvSpPr>
        <p:spPr>
          <a:xfrm>
            <a:off x="7650430" y="6297441"/>
            <a:ext cx="1363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Accelerators</a:t>
            </a:r>
            <a:endParaRPr lang="en-US" b="1" dirty="0">
              <a:solidFill>
                <a:srgbClr val="000000"/>
              </a:solidFill>
            </a:endParaRPr>
          </a:p>
        </p:txBody>
      </p:sp>
      <p:graphicFrame>
        <p:nvGraphicFramePr>
          <p:cNvPr id="115" name="Table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244587"/>
              </p:ext>
            </p:extLst>
          </p:nvPr>
        </p:nvGraphicFramePr>
        <p:xfrm>
          <a:off x="5806776" y="4406774"/>
          <a:ext cx="3016344" cy="94996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508172"/>
                <a:gridCol w="15081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MCU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Accelerator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3000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clock cycles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12-15 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clock cycles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Box 115"/>
              <p:cNvSpPr txBox="1"/>
              <p:nvPr/>
            </p:nvSpPr>
            <p:spPr>
              <a:xfrm>
                <a:off x="5629946" y="5795011"/>
                <a:ext cx="31876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0000"/>
                    </a:solidFill>
                  </a:rPr>
                  <a:t>E per operation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US" b="1" dirty="0" smtClean="0">
                    <a:solidFill>
                      <a:srgbClr val="000000"/>
                    </a:solidFill>
                  </a:rPr>
                  <a:t> # Clock cycles</a:t>
                </a:r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6" name="TextBox 1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9946" y="5795011"/>
                <a:ext cx="3187607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4598" t="-28889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887338" y="19783"/>
            <a:ext cx="4121294" cy="4077421"/>
            <a:chOff x="881262" y="9236"/>
            <a:chExt cx="4121294" cy="4077421"/>
          </a:xfrm>
          <a:solidFill>
            <a:srgbClr val="FFFF00"/>
          </a:solidFill>
        </p:grpSpPr>
        <p:grpSp>
          <p:nvGrpSpPr>
            <p:cNvPr id="69" name="Group 68"/>
            <p:cNvGrpSpPr/>
            <p:nvPr/>
          </p:nvGrpSpPr>
          <p:grpSpPr>
            <a:xfrm>
              <a:off x="881262" y="9236"/>
              <a:ext cx="4121294" cy="4077421"/>
              <a:chOff x="872026" y="10256"/>
              <a:chExt cx="4121294" cy="4077421"/>
            </a:xfrm>
            <a:grpFill/>
          </p:grpSpPr>
          <p:grpSp>
            <p:nvGrpSpPr>
              <p:cNvPr id="62" name="Group 61"/>
              <p:cNvGrpSpPr/>
              <p:nvPr/>
            </p:nvGrpSpPr>
            <p:grpSpPr>
              <a:xfrm>
                <a:off x="872026" y="10256"/>
                <a:ext cx="4121294" cy="3410693"/>
                <a:chOff x="872026" y="10256"/>
                <a:chExt cx="4121294" cy="3410693"/>
              </a:xfrm>
              <a:grpFill/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872026" y="10256"/>
                  <a:ext cx="4111808" cy="3410693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 rot="16200000">
                  <a:off x="3977932" y="1394935"/>
                  <a:ext cx="1344995" cy="6857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68" name="Oval 67"/>
              <p:cNvSpPr/>
              <p:nvPr/>
            </p:nvSpPr>
            <p:spPr>
              <a:xfrm>
                <a:off x="2123961" y="3401897"/>
                <a:ext cx="1344995" cy="6857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1145641" y="674349"/>
              <a:ext cx="2906389" cy="2181300"/>
              <a:chOff x="2678302" y="2331989"/>
              <a:chExt cx="2906389" cy="2181300"/>
            </a:xfrm>
            <a:grpFill/>
          </p:grpSpPr>
          <p:sp>
            <p:nvSpPr>
              <p:cNvPr id="84" name="Oval 83"/>
              <p:cNvSpPr/>
              <p:nvPr/>
            </p:nvSpPr>
            <p:spPr>
              <a:xfrm>
                <a:off x="2678302" y="2331989"/>
                <a:ext cx="805498" cy="56017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smtClean="0">
                    <a:solidFill>
                      <a:srgbClr val="000000"/>
                    </a:solidFill>
                  </a:rPr>
                  <a:t>Sensor</a:t>
                </a:r>
                <a:endParaRPr lang="en-US" sz="105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2704253" y="3105786"/>
                <a:ext cx="760497" cy="515825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smtClean="0">
                    <a:solidFill>
                      <a:srgbClr val="000000"/>
                    </a:solidFill>
                  </a:rPr>
                  <a:t>Analog Front End</a:t>
                </a:r>
                <a:endParaRPr lang="en-US" sz="1050" b="1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88" name="Elbow Connector 87"/>
              <p:cNvCxnSpPr>
                <a:stCxn id="84" idx="4"/>
                <a:endCxn id="86" idx="0"/>
              </p:cNvCxnSpPr>
              <p:nvPr/>
            </p:nvCxnSpPr>
            <p:spPr>
              <a:xfrm rot="16200000" flipH="1">
                <a:off x="2975965" y="2997248"/>
                <a:ext cx="213623" cy="3451"/>
              </a:xfrm>
              <a:prstGeom prst="bentConnector3">
                <a:avLst/>
              </a:prstGeom>
              <a:grpFill/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sp>
            <p:nvSpPr>
              <p:cNvPr id="90" name="Rectangle 89"/>
              <p:cNvSpPr/>
              <p:nvPr/>
            </p:nvSpPr>
            <p:spPr>
              <a:xfrm>
                <a:off x="3931712" y="3890917"/>
                <a:ext cx="626516" cy="558734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smtClean="0">
                    <a:solidFill>
                      <a:srgbClr val="000000"/>
                    </a:solidFill>
                  </a:rPr>
                  <a:t>Digital Logic </a:t>
                </a: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4865123" y="3827039"/>
                <a:ext cx="681877" cy="686250"/>
                <a:chOff x="3202642" y="1980599"/>
                <a:chExt cx="681877" cy="686250"/>
              </a:xfrm>
              <a:grpFill/>
            </p:grpSpPr>
            <p:sp>
              <p:nvSpPr>
                <p:cNvPr id="125" name="Rectangle 124"/>
                <p:cNvSpPr/>
                <p:nvPr/>
              </p:nvSpPr>
              <p:spPr>
                <a:xfrm>
                  <a:off x="3202642" y="1980599"/>
                  <a:ext cx="681877" cy="68625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 b="1" dirty="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" name="Rectangle 125"/>
                <p:cNvSpPr/>
                <p:nvPr/>
              </p:nvSpPr>
              <p:spPr>
                <a:xfrm>
                  <a:off x="3313319" y="2049883"/>
                  <a:ext cx="472047" cy="237829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b="1" dirty="0" smtClean="0">
                      <a:solidFill>
                        <a:srgbClr val="000000"/>
                      </a:solidFill>
                    </a:rPr>
                    <a:t>TX</a:t>
                  </a:r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3313318" y="2335079"/>
                  <a:ext cx="472047" cy="237829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b="1" dirty="0" smtClean="0">
                      <a:solidFill>
                        <a:srgbClr val="000000"/>
                      </a:solidFill>
                    </a:rPr>
                    <a:t>RX</a:t>
                  </a:r>
                </a:p>
              </p:txBody>
            </p:sp>
          </p:grpSp>
          <p:sp>
            <p:nvSpPr>
              <p:cNvPr id="92" name="Isosceles Triangle 91"/>
              <p:cNvSpPr/>
              <p:nvPr/>
            </p:nvSpPr>
            <p:spPr>
              <a:xfrm rot="10800000">
                <a:off x="5040682" y="3115373"/>
                <a:ext cx="329828" cy="330260"/>
              </a:xfrm>
              <a:prstGeom prst="triangl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 b="1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05" name="Elbow Connector 104"/>
              <p:cNvCxnSpPr>
                <a:stCxn id="125" idx="0"/>
                <a:endCxn id="92" idx="0"/>
              </p:cNvCxnSpPr>
              <p:nvPr/>
            </p:nvCxnSpPr>
            <p:spPr>
              <a:xfrm rot="16200000" flipV="1">
                <a:off x="5015126" y="3636103"/>
                <a:ext cx="381406" cy="466"/>
              </a:xfrm>
              <a:prstGeom prst="bentConnector3">
                <a:avLst/>
              </a:prstGeom>
              <a:grpFill/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cxnSp>
            <p:nvCxnSpPr>
              <p:cNvPr id="118" name="Elbow Connector 117"/>
              <p:cNvCxnSpPr>
                <a:stCxn id="86" idx="3"/>
              </p:cNvCxnSpPr>
              <p:nvPr/>
            </p:nvCxnSpPr>
            <p:spPr>
              <a:xfrm>
                <a:off x="3464750" y="3363699"/>
                <a:ext cx="232753" cy="267"/>
              </a:xfrm>
              <a:prstGeom prst="bentConnector3">
                <a:avLst/>
              </a:prstGeom>
              <a:grpFill/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cxnSp>
            <p:nvCxnSpPr>
              <p:cNvPr id="119" name="Elbow Connector 118"/>
              <p:cNvCxnSpPr>
                <a:stCxn id="90" idx="3"/>
                <a:endCxn id="125" idx="1"/>
              </p:cNvCxnSpPr>
              <p:nvPr/>
            </p:nvCxnSpPr>
            <p:spPr>
              <a:xfrm flipV="1">
                <a:off x="4558228" y="4170164"/>
                <a:ext cx="306895" cy="120"/>
              </a:xfrm>
              <a:prstGeom prst="bentConnector3">
                <a:avLst/>
              </a:prstGeom>
              <a:grpFill/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sp>
            <p:nvSpPr>
              <p:cNvPr id="120" name="Lightning Bolt 119"/>
              <p:cNvSpPr/>
              <p:nvPr/>
            </p:nvSpPr>
            <p:spPr>
              <a:xfrm rot="4824262">
                <a:off x="5109459" y="2559212"/>
                <a:ext cx="522104" cy="428361"/>
              </a:xfrm>
              <a:prstGeom prst="lightningBolt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600" b="1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21" name="Elbow Connector 120"/>
              <p:cNvCxnSpPr/>
              <p:nvPr/>
            </p:nvCxnSpPr>
            <p:spPr>
              <a:xfrm>
                <a:off x="4019550" y="3316974"/>
                <a:ext cx="254000" cy="573943"/>
              </a:xfrm>
              <a:prstGeom prst="bentConnector2">
                <a:avLst/>
              </a:prstGeom>
              <a:grpFill/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cxnSp>
            <p:nvCxnSpPr>
              <p:cNvPr id="122" name="Elbow Connector 121"/>
              <p:cNvCxnSpPr/>
              <p:nvPr/>
            </p:nvCxnSpPr>
            <p:spPr>
              <a:xfrm>
                <a:off x="4019550" y="3316974"/>
                <a:ext cx="338982" cy="566339"/>
              </a:xfrm>
              <a:prstGeom prst="bentConnector2">
                <a:avLst/>
              </a:prstGeom>
              <a:grpFill/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cxnSp>
            <p:nvCxnSpPr>
              <p:cNvPr id="123" name="Elbow Connector 122"/>
              <p:cNvCxnSpPr/>
              <p:nvPr/>
            </p:nvCxnSpPr>
            <p:spPr>
              <a:xfrm>
                <a:off x="4191000" y="3316974"/>
                <a:ext cx="254000" cy="573943"/>
              </a:xfrm>
              <a:prstGeom prst="bentConnector2">
                <a:avLst/>
              </a:prstGeom>
              <a:grpFill/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sp>
            <p:nvSpPr>
              <p:cNvPr id="124" name="Trapezoid 123"/>
              <p:cNvSpPr/>
              <p:nvPr/>
            </p:nvSpPr>
            <p:spPr>
              <a:xfrm rot="16200000">
                <a:off x="3554137" y="3107835"/>
                <a:ext cx="703048" cy="418278"/>
              </a:xfrm>
              <a:prstGeom prst="trapezoid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1050" b="1" dirty="0" smtClean="0">
                    <a:solidFill>
                      <a:srgbClr val="000000"/>
                    </a:solidFill>
                  </a:rPr>
                  <a:t>ADC</a:t>
                </a:r>
                <a:endParaRPr lang="en-US" sz="1050" b="1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70" name="Oval 69"/>
          <p:cNvSpPr/>
          <p:nvPr/>
        </p:nvSpPr>
        <p:spPr>
          <a:xfrm rot="16200000">
            <a:off x="3995853" y="1394933"/>
            <a:ext cx="1344995" cy="68578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5976" y="76170"/>
            <a:ext cx="568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BSN</a:t>
            </a:r>
            <a:endParaRPr lang="en-US" b="1" dirty="0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85976" y="429612"/>
            <a:ext cx="3346058" cy="2797862"/>
            <a:chOff x="1254264" y="1362459"/>
            <a:chExt cx="4005633" cy="2424456"/>
          </a:xfrm>
          <a:solidFill>
            <a:srgbClr val="FFFF00"/>
          </a:solidFill>
        </p:grpSpPr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72888162"/>
                </p:ext>
              </p:extLst>
            </p:nvPr>
          </p:nvGraphicFramePr>
          <p:xfrm>
            <a:off x="1254264" y="1362459"/>
            <a:ext cx="4005633" cy="24244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2653552" y="3527178"/>
              <a:ext cx="2251594" cy="2400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Zhang, et. al. UVA 2014[1]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4255937" y="2887973"/>
            <a:ext cx="19248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Low Power Challenge!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1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14" grpId="0"/>
      <p:bldP spid="116" grpId="0"/>
      <p:bldP spid="70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2305050"/>
            <a:ext cx="7235981" cy="1409700"/>
          </a:xfrm>
        </p:spPr>
        <p:txBody>
          <a:bodyPr>
            <a:noAutofit/>
          </a:bodyPr>
          <a:lstStyle/>
          <a:p>
            <a:pPr algn="ctr"/>
            <a:r>
              <a:rPr lang="en-US" sz="11500" dirty="0" smtClean="0"/>
              <a:t>Thanks</a:t>
            </a:r>
            <a:endParaRPr lang="en-US" sz="11500" dirty="0"/>
          </a:p>
        </p:txBody>
      </p:sp>
    </p:spTree>
    <p:extLst>
      <p:ext uri="{BB962C8B-B14F-4D97-AF65-F5344CB8AC3E}">
        <p14:creationId xmlns:p14="http://schemas.microsoft.com/office/powerpoint/2010/main" val="414962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806" y="66500"/>
            <a:ext cx="829219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Unified Algorithm for elementary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302" y="6412468"/>
            <a:ext cx="5867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Walther,  1971. A Unified algorithm for elementary functions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2"/>
          <a:stretch/>
        </p:blipFill>
        <p:spPr>
          <a:xfrm>
            <a:off x="1778923" y="1209500"/>
            <a:ext cx="6184670" cy="50794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71258" y="4189615"/>
            <a:ext cx="282633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-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20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ECG Algorithm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0364617"/>
              </p:ext>
            </p:extLst>
          </p:nvPr>
        </p:nvGraphicFramePr>
        <p:xfrm>
          <a:off x="1523999" y="1396999"/>
          <a:ext cx="7079673" cy="5019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49217" y="4977246"/>
                <a:ext cx="2097369" cy="8943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ad>
                            <m:radPr>
                              <m:degHide m:val="on"/>
                              <m:ctrlPr>
                                <a:rPr 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rad>
                        </m:e>
                      </m:nary>
                    </m:oMath>
                  </m:oMathPara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217" y="4977246"/>
                <a:ext cx="2097369" cy="89434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322618" y="6135469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W. </a:t>
            </a:r>
            <a:r>
              <a:rPr lang="en-US" dirty="0" err="1" smtClean="0"/>
              <a:t>Zong</a:t>
            </a:r>
            <a:r>
              <a:rPr lang="en-US" dirty="0" smtClean="0"/>
              <a:t>, 2003, A robust open source algorithm to detect onset duration of QRS complexes.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83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for CORDIC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16735" t="20253" r="60208" b="18354"/>
          <a:stretch/>
        </p:blipFill>
        <p:spPr bwMode="auto">
          <a:xfrm>
            <a:off x="1456074" y="1328296"/>
            <a:ext cx="6640522" cy="46218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28305" y="6135469"/>
            <a:ext cx="7115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J. </a:t>
            </a:r>
            <a:r>
              <a:rPr lang="en-US" dirty="0" err="1" smtClean="0"/>
              <a:t>Kwong</a:t>
            </a:r>
            <a:r>
              <a:rPr lang="en-US" dirty="0" smtClean="0"/>
              <a:t>, 2010, Low Voltage Embedded biomedical processor.  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47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Our BSN Challenges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CORDIC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</a:rPr>
              <a:t>CORDIC Modifications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Data Path Re-use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Increment the Range of Convergence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Results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9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The BSN Challenges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CORDIC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</a:rPr>
              <a:t>CORDIC Modifications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Data Path Re-use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Increment the Range of Convergence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Results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07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Ultra Low Power Challenge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41" b="75448"/>
          <a:stretch/>
        </p:blipFill>
        <p:spPr>
          <a:xfrm>
            <a:off x="4295181" y="1283627"/>
            <a:ext cx="1283345" cy="1260328"/>
          </a:xfrm>
          <a:prstGeom prst="rect">
            <a:avLst/>
          </a:prstGeom>
          <a:ln>
            <a:noFill/>
          </a:ln>
        </p:spPr>
      </p:pic>
      <p:sp>
        <p:nvSpPr>
          <p:cNvPr id="9" name="Oval 8"/>
          <p:cNvSpPr/>
          <p:nvPr/>
        </p:nvSpPr>
        <p:spPr>
          <a:xfrm>
            <a:off x="851806" y="2832205"/>
            <a:ext cx="805498" cy="560174"/>
          </a:xfrm>
          <a:prstGeom prst="ellipse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Sensor</a:t>
            </a:r>
            <a:endParaRPr lang="en-US" sz="1050" b="1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77757" y="3606002"/>
            <a:ext cx="760497" cy="515825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Analog Front End</a:t>
            </a:r>
            <a:endParaRPr lang="en-US" sz="1050" b="1" dirty="0">
              <a:solidFill>
                <a:srgbClr val="000000"/>
              </a:solidFill>
            </a:endParaRPr>
          </a:p>
        </p:txBody>
      </p:sp>
      <p:cxnSp>
        <p:nvCxnSpPr>
          <p:cNvPr id="11" name="Elbow Connector 10"/>
          <p:cNvCxnSpPr>
            <a:stCxn id="9" idx="4"/>
            <a:endCxn id="10" idx="0"/>
          </p:cNvCxnSpPr>
          <p:nvPr/>
        </p:nvCxnSpPr>
        <p:spPr>
          <a:xfrm rot="16200000" flipH="1">
            <a:off x="1149469" y="3497464"/>
            <a:ext cx="213623" cy="3451"/>
          </a:xfrm>
          <a:prstGeom prst="bentConnector3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12" name="Rectangle 11"/>
          <p:cNvSpPr/>
          <p:nvPr/>
        </p:nvSpPr>
        <p:spPr>
          <a:xfrm>
            <a:off x="2865360" y="3003109"/>
            <a:ext cx="1842907" cy="1640233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Digital Logic</a:t>
            </a:r>
          </a:p>
          <a:p>
            <a:pPr algn="ctr"/>
            <a:endParaRPr lang="en-US" sz="1050" b="1" dirty="0">
              <a:solidFill>
                <a:srgbClr val="000000"/>
              </a:solidFill>
            </a:endParaRPr>
          </a:p>
          <a:p>
            <a:pPr algn="ctr"/>
            <a:endParaRPr lang="en-US" sz="1050" b="1" dirty="0" smtClean="0">
              <a:solidFill>
                <a:srgbClr val="000000"/>
              </a:solidFill>
            </a:endParaRPr>
          </a:p>
          <a:p>
            <a:pPr algn="ctr"/>
            <a:endParaRPr lang="en-US" sz="1050" b="1" dirty="0">
              <a:solidFill>
                <a:srgbClr val="000000"/>
              </a:solidFill>
            </a:endParaRPr>
          </a:p>
          <a:p>
            <a:pPr algn="ctr"/>
            <a:endParaRPr lang="en-US" sz="1050" b="1" dirty="0" smtClean="0">
              <a:solidFill>
                <a:srgbClr val="000000"/>
              </a:solidFill>
            </a:endParaRPr>
          </a:p>
          <a:p>
            <a:pPr algn="ctr"/>
            <a:endParaRPr lang="en-US" sz="1050" b="1" dirty="0">
              <a:solidFill>
                <a:srgbClr val="000000"/>
              </a:solidFill>
            </a:endParaRPr>
          </a:p>
          <a:p>
            <a:pPr algn="ctr"/>
            <a:endParaRPr lang="en-US" sz="1050" b="1" dirty="0" smtClean="0">
              <a:solidFill>
                <a:srgbClr val="000000"/>
              </a:solidFill>
            </a:endParaRPr>
          </a:p>
          <a:p>
            <a:pPr algn="ctr"/>
            <a:endParaRPr lang="en-US" sz="1050" b="1" dirty="0">
              <a:solidFill>
                <a:srgbClr val="000000"/>
              </a:solidFill>
            </a:endParaRPr>
          </a:p>
          <a:p>
            <a:pPr algn="ctr"/>
            <a:endParaRPr lang="en-US" sz="1050" b="1" dirty="0" smtClean="0">
              <a:solidFill>
                <a:srgbClr val="0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138430" y="3480967"/>
            <a:ext cx="681877" cy="686250"/>
            <a:chOff x="3202642" y="1980599"/>
            <a:chExt cx="681877" cy="686250"/>
          </a:xfrm>
          <a:solidFill>
            <a:schemeClr val="bg1"/>
          </a:solidFill>
        </p:grpSpPr>
        <p:sp>
          <p:nvSpPr>
            <p:cNvPr id="23" name="Rectangle 22"/>
            <p:cNvSpPr/>
            <p:nvPr/>
          </p:nvSpPr>
          <p:spPr>
            <a:xfrm>
              <a:off x="3202642" y="1980599"/>
              <a:ext cx="681877" cy="68625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5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313319" y="2049883"/>
              <a:ext cx="472047" cy="23782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TX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313318" y="2335079"/>
              <a:ext cx="472047" cy="23782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RX</a:t>
              </a:r>
            </a:p>
          </p:txBody>
        </p:sp>
      </p:grpSp>
      <p:sp>
        <p:nvSpPr>
          <p:cNvPr id="14" name="Isosceles Triangle 13"/>
          <p:cNvSpPr/>
          <p:nvPr/>
        </p:nvSpPr>
        <p:spPr>
          <a:xfrm rot="10800000">
            <a:off x="5313989" y="2769301"/>
            <a:ext cx="329828" cy="330260"/>
          </a:xfrm>
          <a:prstGeom prst="triangle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b="1">
              <a:solidFill>
                <a:srgbClr val="000000"/>
              </a:solidFill>
            </a:endParaRPr>
          </a:p>
        </p:txBody>
      </p:sp>
      <p:cxnSp>
        <p:nvCxnSpPr>
          <p:cNvPr id="15" name="Elbow Connector 14"/>
          <p:cNvCxnSpPr>
            <a:stCxn id="23" idx="0"/>
            <a:endCxn id="14" idx="0"/>
          </p:cNvCxnSpPr>
          <p:nvPr/>
        </p:nvCxnSpPr>
        <p:spPr>
          <a:xfrm rot="16200000" flipV="1">
            <a:off x="5288433" y="3290031"/>
            <a:ext cx="381406" cy="466"/>
          </a:xfrm>
          <a:prstGeom prst="bentConnector3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16" name="Elbow Connector 15"/>
          <p:cNvCxnSpPr>
            <a:stCxn id="10" idx="3"/>
          </p:cNvCxnSpPr>
          <p:nvPr/>
        </p:nvCxnSpPr>
        <p:spPr>
          <a:xfrm>
            <a:off x="1638254" y="3863915"/>
            <a:ext cx="232753" cy="267"/>
          </a:xfrm>
          <a:prstGeom prst="bentConnector3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17" name="Elbow Connector 16"/>
          <p:cNvCxnSpPr>
            <a:stCxn id="12" idx="3"/>
            <a:endCxn id="23" idx="1"/>
          </p:cNvCxnSpPr>
          <p:nvPr/>
        </p:nvCxnSpPr>
        <p:spPr>
          <a:xfrm>
            <a:off x="4708267" y="3823226"/>
            <a:ext cx="430163" cy="866"/>
          </a:xfrm>
          <a:prstGeom prst="bentConnector3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22" name="Trapezoid 21"/>
          <p:cNvSpPr/>
          <p:nvPr/>
        </p:nvSpPr>
        <p:spPr>
          <a:xfrm rot="16200000">
            <a:off x="1727641" y="3608051"/>
            <a:ext cx="703048" cy="418278"/>
          </a:xfrm>
          <a:prstGeom prst="trapezoid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ADC</a:t>
            </a:r>
            <a:endParaRPr lang="en-US" sz="1050" b="1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83572" y="1320874"/>
            <a:ext cx="997076" cy="1092711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Power Management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084222" y="3325037"/>
            <a:ext cx="1420276" cy="546167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Microcontroller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109335" y="3977735"/>
            <a:ext cx="1420276" cy="584230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Control / Processing / Interfaces</a:t>
            </a:r>
          </a:p>
        </p:txBody>
      </p:sp>
      <p:cxnSp>
        <p:nvCxnSpPr>
          <p:cNvPr id="35" name="Elbow Connector 34"/>
          <p:cNvCxnSpPr>
            <a:stCxn id="22" idx="2"/>
            <a:endCxn id="12" idx="1"/>
          </p:cNvCxnSpPr>
          <p:nvPr/>
        </p:nvCxnSpPr>
        <p:spPr>
          <a:xfrm>
            <a:off x="2288304" y="3817190"/>
            <a:ext cx="577056" cy="6036"/>
          </a:xfrm>
          <a:prstGeom prst="bentConnector3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5271430" y="3385484"/>
            <a:ext cx="3686531" cy="3293942"/>
            <a:chOff x="1254264" y="1362459"/>
            <a:chExt cx="4005633" cy="2424456"/>
          </a:xfrm>
          <a:noFill/>
        </p:grpSpPr>
        <p:graphicFrame>
          <p:nvGraphicFramePr>
            <p:cNvPr id="45" name="Chart 4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76347063"/>
                </p:ext>
              </p:extLst>
            </p:nvPr>
          </p:nvGraphicFramePr>
          <p:xfrm>
            <a:off x="1254264" y="1362459"/>
            <a:ext cx="4005633" cy="24244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6" name="TextBox 45"/>
            <p:cNvSpPr txBox="1"/>
            <p:nvPr/>
          </p:nvSpPr>
          <p:spPr>
            <a:xfrm>
              <a:off x="2653552" y="3527178"/>
              <a:ext cx="2251594" cy="2400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Zhang, et. al. UVA 2014[1]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49" name="Elbow Connector 48"/>
          <p:cNvCxnSpPr>
            <a:stCxn id="26" idx="2"/>
            <a:endCxn id="12" idx="0"/>
          </p:cNvCxnSpPr>
          <p:nvPr/>
        </p:nvCxnSpPr>
        <p:spPr>
          <a:xfrm rot="16200000" flipH="1">
            <a:off x="3489700" y="2705995"/>
            <a:ext cx="589524" cy="47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Down Arrow 49"/>
          <p:cNvSpPr/>
          <p:nvPr/>
        </p:nvSpPr>
        <p:spPr>
          <a:xfrm rot="16200000">
            <a:off x="5274351" y="4188021"/>
            <a:ext cx="565266" cy="12672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611964" y="1230986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20 </a:t>
            </a:r>
            <a:r>
              <a:rPr lang="el-GR" b="1" dirty="0" smtClean="0">
                <a:solidFill>
                  <a:srgbClr val="000000"/>
                </a:solidFill>
              </a:rPr>
              <a:t>μ</a:t>
            </a:r>
            <a:r>
              <a:rPr lang="en-US" b="1" dirty="0" smtClean="0">
                <a:solidFill>
                  <a:srgbClr val="000000"/>
                </a:solidFill>
              </a:rPr>
              <a:t>W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11964" y="1867229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</a:t>
            </a:r>
            <a:r>
              <a:rPr lang="en-US" b="1" dirty="0" smtClean="0">
                <a:solidFill>
                  <a:srgbClr val="000000"/>
                </a:solidFill>
              </a:rPr>
              <a:t>0 </a:t>
            </a:r>
            <a:r>
              <a:rPr lang="el-GR" b="1" dirty="0" smtClean="0">
                <a:solidFill>
                  <a:srgbClr val="000000"/>
                </a:solidFill>
              </a:rPr>
              <a:t>μ</a:t>
            </a:r>
            <a:r>
              <a:rPr lang="en-US" b="1" dirty="0" smtClean="0">
                <a:solidFill>
                  <a:srgbClr val="000000"/>
                </a:solidFill>
              </a:rPr>
              <a:t>W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4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50" grpId="0" animBg="1"/>
      <p:bldP spid="3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Optimum Energy : Subthreshold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705363" y="2887202"/>
                <a:ext cx="2059282" cy="3776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00"/>
                    </a:solidFill>
                  </a:rPr>
                  <a:t>E</a:t>
                </a:r>
                <a:r>
                  <a:rPr lang="en-US" sz="2400" b="1" dirty="0">
                    <a:solidFill>
                      <a:srgbClr val="000000"/>
                    </a:solidFill>
                  </a:rPr>
                  <a:t>a</a:t>
                </a:r>
                <a:r>
                  <a:rPr lang="en-US" sz="2400" b="1" dirty="0" smtClean="0">
                    <a:solidFill>
                      <a:srgbClr val="000000"/>
                    </a:solidFill>
                  </a:rPr>
                  <a:t>ctive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𝑽𝑫𝑫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5363" y="2887202"/>
                <a:ext cx="2059282" cy="377667"/>
              </a:xfrm>
              <a:prstGeom prst="rect">
                <a:avLst/>
              </a:prstGeom>
              <a:blipFill rotWithShape="0">
                <a:blip r:embed="rId3"/>
                <a:stretch>
                  <a:fillRect l="-9172" t="-22581" r="-2071" b="-48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c 12"/>
          <p:cNvSpPr/>
          <p:nvPr/>
        </p:nvSpPr>
        <p:spPr>
          <a:xfrm rot="7321418">
            <a:off x="-336759" y="-1010963"/>
            <a:ext cx="6918751" cy="5555400"/>
          </a:xfrm>
          <a:prstGeom prst="arc">
            <a:avLst>
              <a:gd name="adj1" fmla="val 16200000"/>
              <a:gd name="adj2" fmla="val 20638894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 rot="10800000">
            <a:off x="2038615" y="528227"/>
            <a:ext cx="6509978" cy="4376309"/>
          </a:xfrm>
          <a:prstGeom prst="arc">
            <a:avLst>
              <a:gd name="adj1" fmla="val 15117309"/>
              <a:gd name="adj2" fmla="val 21325191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 rot="7321418">
            <a:off x="401027" y="-343735"/>
            <a:ext cx="6509978" cy="4376309"/>
          </a:xfrm>
          <a:prstGeom prst="arc">
            <a:avLst>
              <a:gd name="adj1" fmla="val 16200000"/>
              <a:gd name="adj2" fmla="val 19451769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 rot="10307744">
            <a:off x="2251057" y="352105"/>
            <a:ext cx="6509978" cy="4376309"/>
          </a:xfrm>
          <a:prstGeom prst="arc">
            <a:avLst>
              <a:gd name="adj1" fmla="val 19033684"/>
              <a:gd name="adj2" fmla="val 21574406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359446" y="1597877"/>
            <a:ext cx="6110237" cy="4041727"/>
            <a:chOff x="1359446" y="1597877"/>
            <a:chExt cx="6110237" cy="4041727"/>
          </a:xfrm>
        </p:grpSpPr>
        <p:cxnSp>
          <p:nvCxnSpPr>
            <p:cNvPr id="8" name="Straight Arrow Connector 7"/>
            <p:cNvCxnSpPr/>
            <p:nvPr/>
          </p:nvCxnSpPr>
          <p:spPr>
            <a:xfrm flipH="1" flipV="1">
              <a:off x="1845425" y="1944171"/>
              <a:ext cx="33251" cy="3658607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662545" y="5137265"/>
              <a:ext cx="5037513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517178" y="5270272"/>
              <a:ext cx="952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VDD [V]</a:t>
              </a:r>
              <a:endParaRPr lang="en-US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59446" y="1597877"/>
              <a:ext cx="2009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Energy per cycle [J]</a:t>
              </a:r>
              <a:endParaRPr lang="en-US" b="1" dirty="0"/>
            </a:p>
          </p:txBody>
        </p:sp>
      </p:grpSp>
      <p:sp>
        <p:nvSpPr>
          <p:cNvPr id="23" name="Down Arrow 22"/>
          <p:cNvSpPr/>
          <p:nvPr/>
        </p:nvSpPr>
        <p:spPr>
          <a:xfrm>
            <a:off x="3581201" y="3535238"/>
            <a:ext cx="498764" cy="8640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724695" y="4564633"/>
            <a:ext cx="112780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b="1" dirty="0" err="1" smtClean="0">
                <a:solidFill>
                  <a:srgbClr val="000000"/>
                </a:solidFill>
              </a:rPr>
              <a:t>Eleakage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 rot="10800000">
            <a:off x="5705363" y="5442800"/>
            <a:ext cx="583236" cy="421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926078" y="2853952"/>
            <a:ext cx="1696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Subthreshold Region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183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-0.29149 -0.005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  <p:bldP spid="23" grpId="0" animBg="1"/>
      <p:bldP spid="25" grpId="0"/>
      <p:bldP spid="26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806" y="146734"/>
            <a:ext cx="829219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Saving Energy : Hardware Accelerators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788991"/>
              </p:ext>
            </p:extLst>
          </p:nvPr>
        </p:nvGraphicFramePr>
        <p:xfrm>
          <a:off x="2411886" y="5360087"/>
          <a:ext cx="1508172" cy="94996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5081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MCU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100 - 3000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clock cycles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6234407" y="2841869"/>
            <a:ext cx="2352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CORDIC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224286" y="1613584"/>
            <a:ext cx="4777369" cy="3379900"/>
            <a:chOff x="891076" y="3401897"/>
            <a:chExt cx="4777369" cy="3379900"/>
          </a:xfrm>
          <a:solidFill>
            <a:srgbClr val="FF0000"/>
          </a:solidFill>
        </p:grpSpPr>
        <p:grpSp>
          <p:nvGrpSpPr>
            <p:cNvPr id="22" name="Group 21"/>
            <p:cNvGrpSpPr/>
            <p:nvPr/>
          </p:nvGrpSpPr>
          <p:grpSpPr>
            <a:xfrm>
              <a:off x="891076" y="3401897"/>
              <a:ext cx="4777369" cy="3379900"/>
              <a:chOff x="880381" y="3401899"/>
              <a:chExt cx="4777369" cy="3379900"/>
            </a:xfrm>
            <a:grpFill/>
          </p:grpSpPr>
          <p:grpSp>
            <p:nvGrpSpPr>
              <p:cNvPr id="31" name="Group 30"/>
              <p:cNvGrpSpPr/>
              <p:nvPr/>
            </p:nvGrpSpPr>
            <p:grpSpPr>
              <a:xfrm>
                <a:off x="880381" y="3401899"/>
                <a:ext cx="4111808" cy="3379900"/>
                <a:chOff x="880381" y="3401899"/>
                <a:chExt cx="4111808" cy="3379900"/>
              </a:xfrm>
              <a:grpFill/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880381" y="3420948"/>
                  <a:ext cx="4111808" cy="336085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2106081" y="3401899"/>
                  <a:ext cx="1344995" cy="6857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2" name="Oval 31"/>
              <p:cNvSpPr/>
              <p:nvPr/>
            </p:nvSpPr>
            <p:spPr>
              <a:xfrm rot="16200000">
                <a:off x="4642362" y="4828732"/>
                <a:ext cx="1344995" cy="6857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004931" y="6297441"/>
              <a:ext cx="1364220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Applications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49585" y="4443667"/>
              <a:ext cx="1564595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QRS Detection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1390700" y="4767905"/>
                  <a:ext cx="1320683" cy="449226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sz="2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en-US" sz="24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0700" y="4767905"/>
                  <a:ext cx="1320683" cy="449226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/>
            <p:cNvSpPr txBox="1"/>
            <p:nvPr/>
          </p:nvSpPr>
          <p:spPr>
            <a:xfrm>
              <a:off x="2549987" y="5281453"/>
              <a:ext cx="2294346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Gait Speed Estimation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3665548" y="5582060"/>
                  <a:ext cx="998671" cy="369332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𝒔𝒊𝒏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65548" y="5582060"/>
                  <a:ext cx="998671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6707" r="-10976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Box 27"/>
            <p:cNvSpPr txBox="1"/>
            <p:nvPr/>
          </p:nvSpPr>
          <p:spPr>
            <a:xfrm>
              <a:off x="3137582" y="4061689"/>
              <a:ext cx="1612621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Blood Pressure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850517" y="4406774"/>
                  <a:ext cx="815929" cy="369332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𝒍𝒏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4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0517" y="4406774"/>
                  <a:ext cx="815929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9774" r="-13534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187487"/>
              </p:ext>
            </p:extLst>
          </p:nvPr>
        </p:nvGraphicFramePr>
        <p:xfrm>
          <a:off x="6579335" y="5348915"/>
          <a:ext cx="1508172" cy="94996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5081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Accelerator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13-15 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clock cycles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198401" y="3891848"/>
            <a:ext cx="2388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Coordinate Rotation Digital Computer</a:t>
            </a:r>
          </a:p>
        </p:txBody>
      </p:sp>
    </p:spTree>
    <p:extLst>
      <p:ext uri="{BB962C8B-B14F-4D97-AF65-F5344CB8AC3E}">
        <p14:creationId xmlns:p14="http://schemas.microsoft.com/office/powerpoint/2010/main" val="175617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The BSN Challenges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CORDIC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</a:rPr>
              <a:t>CORDIC Modifications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Data Path Re-use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Increment the Range of Convergence</a:t>
            </a:r>
          </a:p>
          <a:p>
            <a:r>
              <a:rPr lang="en-US" sz="4000" dirty="0" smtClean="0">
                <a:solidFill>
                  <a:srgbClr val="000000"/>
                </a:solidFill>
              </a:rPr>
              <a:t>Results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CORDIC : Example sin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301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849162" y="4556108"/>
            <a:ext cx="303288" cy="400110"/>
          </a:xfrm>
          <a:prstGeom prst="rect">
            <a:avLst/>
          </a:prstGeom>
          <a:noFill/>
          <a:ln w="762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x</a:t>
            </a:r>
            <a:endParaRPr lang="en-US" sz="2000" b="1" dirty="0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1757562" y="4555119"/>
            <a:ext cx="4394888" cy="5733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1737405" y="1609330"/>
            <a:ext cx="20157" cy="301465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421442" y="1669103"/>
            <a:ext cx="306494" cy="400110"/>
          </a:xfrm>
          <a:prstGeom prst="rect">
            <a:avLst/>
          </a:prstGeom>
          <a:noFill/>
          <a:ln w="762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y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757562" y="4555119"/>
            <a:ext cx="3024209" cy="6886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1737405" y="2752330"/>
            <a:ext cx="2362359" cy="1871651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1777719" y="2376164"/>
            <a:ext cx="1835681" cy="224781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1777719" y="3116655"/>
            <a:ext cx="2499307" cy="150733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89"/>
              <p:cNvSpPr/>
              <p:nvPr/>
            </p:nvSpPr>
            <p:spPr>
              <a:xfrm>
                <a:off x="6000806" y="2920481"/>
                <a:ext cx="21407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en-US" sz="2400" b="1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sub>
                    </m:sSub>
                    <m:r>
                      <a:rPr lang="en-US" sz="2400" b="1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400" b="1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0" name="Rectangle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0806" y="2920481"/>
                <a:ext cx="2140714" cy="461665"/>
              </a:xfrm>
              <a:prstGeom prst="rect">
                <a:avLst/>
              </a:prstGeom>
              <a:blipFill rotWithShape="0">
                <a:blip r:embed="rId4"/>
                <a:stretch>
                  <a:fillRect r="-1420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90"/>
              <p:cNvSpPr/>
              <p:nvPr/>
            </p:nvSpPr>
            <p:spPr>
              <a:xfrm>
                <a:off x="5886619" y="2406377"/>
                <a:ext cx="319132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400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r>
                        <a:rPr lang="en-US" sz="2400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  <m:sup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1" name="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6619" y="2406377"/>
                <a:ext cx="3191323" cy="461665"/>
              </a:xfrm>
              <a:prstGeom prst="rect">
                <a:avLst/>
              </a:prstGeom>
              <a:blipFill rotWithShape="0">
                <a:blip r:embed="rId5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Rectangle 91"/>
              <p:cNvSpPr/>
              <p:nvPr/>
            </p:nvSpPr>
            <p:spPr>
              <a:xfrm>
                <a:off x="5893031" y="1994220"/>
                <a:ext cx="318491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400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r>
                        <a:rPr lang="en-US" sz="2400" b="1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sSub>
                        <m:sSubPr>
                          <m:ctrlPr>
                            <a:rPr 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b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b>
                      </m:sSub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  <m:sup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2" name="Rectangle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031" y="1994220"/>
                <a:ext cx="3184911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4781771" y="5495331"/>
                <a:ext cx="4296171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→</m:t>
                      </m:r>
                      <m:r>
                        <a:rPr lang="en-US" sz="2000" b="1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𝑲</m:t>
                      </m:r>
                      <m:r>
                        <a:rPr lang="en-US" sz="2000" b="1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𝒄𝒐𝒔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𝒔𝒊𝒏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60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𝒏</m:t>
                        </m:r>
                      </m:sub>
                    </m:sSub>
                    <m:r>
                      <a:rPr lang="en-US" sz="2000" b="1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→</m:t>
                    </m:r>
                    <m:r>
                      <a:rPr lang="en-US" sz="2000" b="1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𝑲</m:t>
                    </m:r>
                    <m:r>
                      <a:rPr lang="en-US" sz="2000" b="1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en-US" sz="2000" b="1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𝒄𝒐𝒔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en-US" sz="2000" b="1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en-US" sz="2000" b="1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𝒔𝒊𝒏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  <a:endParaRPr lang="en-US" sz="60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771" y="5495331"/>
                <a:ext cx="4296171" cy="784830"/>
              </a:xfrm>
              <a:prstGeom prst="rect">
                <a:avLst/>
              </a:prstGeom>
              <a:blipFill rotWithShape="0">
                <a:blip r:embed="rId7"/>
                <a:stretch>
                  <a:fillRect b="-131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Down Arrow 36"/>
          <p:cNvSpPr/>
          <p:nvPr/>
        </p:nvSpPr>
        <p:spPr>
          <a:xfrm>
            <a:off x="7219841" y="3407155"/>
            <a:ext cx="627931" cy="16153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2329743" y="4189856"/>
                <a:ext cx="466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9743" y="4189856"/>
                <a:ext cx="466730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Arc 97"/>
          <p:cNvSpPr/>
          <p:nvPr/>
        </p:nvSpPr>
        <p:spPr>
          <a:xfrm>
            <a:off x="1760888" y="3990648"/>
            <a:ext cx="1004491" cy="1504683"/>
          </a:xfrm>
          <a:prstGeom prst="arc">
            <a:avLst>
              <a:gd name="adj1" fmla="val 16440195"/>
              <a:gd name="adj2" fmla="val 20745548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98"/>
              <p:cNvSpPr/>
              <p:nvPr/>
            </p:nvSpPr>
            <p:spPr>
              <a:xfrm>
                <a:off x="2643459" y="4023091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9" name="Rectangle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3459" y="4023091"/>
                <a:ext cx="394659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951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  <p:bldP spid="94" grpId="0"/>
      <p:bldP spid="37" grpId="0" animBg="1"/>
      <p:bldP spid="98" grpId="0" animBg="1"/>
      <p:bldP spid="98" grpId="1" animBg="1"/>
      <p:bldP spid="9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</Template>
  <TotalTime>31897</TotalTime>
  <Words>708</Words>
  <Application>Microsoft Office PowerPoint</Application>
  <PresentationFormat>On-screen Show (4:3)</PresentationFormat>
  <Paragraphs>342</Paragraphs>
  <Slides>26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Calibri</vt:lpstr>
      <vt:lpstr>Cambria Math</vt:lpstr>
      <vt:lpstr>Castellar</vt:lpstr>
      <vt:lpstr>Informal Roman</vt:lpstr>
      <vt:lpstr>Sakkal Majalla</vt:lpstr>
      <vt:lpstr>Times New Roman</vt:lpstr>
      <vt:lpstr>Wingdings</vt:lpstr>
      <vt:lpstr>RLPVLSI_PPT_TEMPLATE</vt:lpstr>
      <vt:lpstr>CORDIC Implementation for a battery-less Body sensor Node</vt:lpstr>
      <vt:lpstr>Body Sensor Nodes: A Power Challenge</vt:lpstr>
      <vt:lpstr>Outline</vt:lpstr>
      <vt:lpstr>Outline</vt:lpstr>
      <vt:lpstr>The Ultra Low Power Challenge</vt:lpstr>
      <vt:lpstr>1. Optimum Energy : Subthreshold</vt:lpstr>
      <vt:lpstr>2. Saving Energy : Hardware Accelerators</vt:lpstr>
      <vt:lpstr>Outline</vt:lpstr>
      <vt:lpstr>CORDIC : Example sin(z_0 ) </vt:lpstr>
      <vt:lpstr>CORDIC: Shifter and Adders</vt:lpstr>
      <vt:lpstr>Our CORDIC implementation</vt:lpstr>
      <vt:lpstr>Outline</vt:lpstr>
      <vt:lpstr>Data Path Re-use</vt:lpstr>
      <vt:lpstr>Outline</vt:lpstr>
      <vt:lpstr>Increase the range of convergence</vt:lpstr>
      <vt:lpstr>Accuracy vs. Range Tradeoff</vt:lpstr>
      <vt:lpstr>Outline</vt:lpstr>
      <vt:lpstr>PowerPoint Presentation</vt:lpstr>
      <vt:lpstr>Body Sensor Node</vt:lpstr>
      <vt:lpstr>Minimum Energy Point - Results</vt:lpstr>
      <vt:lpstr>Comparison Table</vt:lpstr>
      <vt:lpstr>PowerPoint Presentation</vt:lpstr>
      <vt:lpstr>Thanks</vt:lpstr>
      <vt:lpstr>Unified Algorithm for elementary functions</vt:lpstr>
      <vt:lpstr>ECG Algorithm Example</vt:lpstr>
      <vt:lpstr>Table for CORDIC Functions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amk5vx</dc:creator>
  <cp:lastModifiedBy>Luisa Patricia Gonzalez Guerrero</cp:lastModifiedBy>
  <cp:revision>274</cp:revision>
  <cp:lastPrinted>2011-09-12T21:41:37Z</cp:lastPrinted>
  <dcterms:created xsi:type="dcterms:W3CDTF">2012-04-26T20:08:20Z</dcterms:created>
  <dcterms:modified xsi:type="dcterms:W3CDTF">2015-01-27T20:23:51Z</dcterms:modified>
</cp:coreProperties>
</file>